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88" r:id="rId2"/>
    <p:sldId id="289" r:id="rId3"/>
    <p:sldId id="290" r:id="rId4"/>
    <p:sldId id="293" r:id="rId5"/>
    <p:sldId id="294" r:id="rId6"/>
    <p:sldId id="291" r:id="rId7"/>
    <p:sldId id="295" r:id="rId8"/>
    <p:sldId id="257" r:id="rId9"/>
    <p:sldId id="296" r:id="rId10"/>
    <p:sldId id="258" r:id="rId11"/>
    <p:sldId id="292"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1" r:id="rId36"/>
    <p:sldId id="350" r:id="rId37"/>
    <p:sldId id="352" r:id="rId38"/>
    <p:sldId id="353" r:id="rId39"/>
    <p:sldId id="354" r:id="rId40"/>
    <p:sldId id="355" r:id="rId41"/>
    <p:sldId id="356" r:id="rId42"/>
    <p:sldId id="357" r:id="rId43"/>
    <p:sldId id="359" r:id="rId44"/>
    <p:sldId id="358"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6" r:id="rId61"/>
    <p:sldId id="377" r:id="rId62"/>
    <p:sldId id="378" r:id="rId63"/>
    <p:sldId id="379" r:id="rId64"/>
    <p:sldId id="380" r:id="rId65"/>
    <p:sldId id="381" r:id="rId66"/>
    <p:sldId id="382" r:id="rId67"/>
    <p:sldId id="383" r:id="rId68"/>
    <p:sldId id="384" r:id="rId69"/>
    <p:sldId id="385" r:id="rId70"/>
    <p:sldId id="386" r:id="rId71"/>
    <p:sldId id="375" r:id="rId72"/>
    <p:sldId id="387" r:id="rId73"/>
    <p:sldId id="388" r:id="rId74"/>
    <p:sldId id="389" r:id="rId75"/>
    <p:sldId id="390" r:id="rId76"/>
    <p:sldId id="391" r:id="rId77"/>
    <p:sldId id="392" r:id="rId78"/>
    <p:sldId id="393" r:id="rId79"/>
    <p:sldId id="317"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13" r:id="rId100"/>
    <p:sldId id="301" r:id="rId101"/>
    <p:sldId id="414" r:id="rId102"/>
  </p:sldIdLst>
  <p:sldSz cx="12192000" cy="6858000"/>
  <p:notesSz cx="6858000" cy="91440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5" name="Rectangle 4"/>
          <p:cNvSpPr/>
          <p:nvPr/>
        </p:nvSpPr>
        <p:spPr bwMode="auto">
          <a:xfrm>
            <a:off x="368302"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6" name="Rectangle 5"/>
          <p:cNvSpPr/>
          <p:nvPr/>
        </p:nvSpPr>
        <p:spPr bwMode="auto">
          <a:xfrm>
            <a:off x="1320802"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7" name="Rectangle 6"/>
          <p:cNvSpPr/>
          <p:nvPr/>
        </p:nvSpPr>
        <p:spPr bwMode="auto">
          <a:xfrm>
            <a:off x="1521886"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10" name="Straight Connector 9"/>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lang="en-US" sz="1350"/>
          </a:p>
        </p:txBody>
      </p:sp>
      <p:sp>
        <p:nvSpPr>
          <p:cNvPr id="11" name="Straight Connector 10"/>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lang="en-US" sz="1350"/>
          </a:p>
        </p:txBody>
      </p:sp>
      <p:sp>
        <p:nvSpPr>
          <p:cNvPr id="12" name="Straight Connector 11"/>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13" name="Straight Connector 12"/>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lang="en-US" sz="1350"/>
          </a:p>
        </p:txBody>
      </p:sp>
      <p:sp>
        <p:nvSpPr>
          <p:cNvPr id="14" name="Straight Connector 13"/>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15" name="Straight Connector 14"/>
          <p:cNvSpPr>
            <a:spLocks noChangeShapeType="1"/>
          </p:cNvSpPr>
          <p:nvPr/>
        </p:nvSpPr>
        <p:spPr bwMode="auto">
          <a:xfrm>
            <a:off x="1215178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16" name="Rectangle 15"/>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7" name="Oval 16"/>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8" name="Oval 17"/>
          <p:cNvSpPr/>
          <p:nvPr/>
        </p:nvSpPr>
        <p:spPr bwMode="auto">
          <a:xfrm>
            <a:off x="1746252" y="4867275"/>
            <a:ext cx="855133"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9" name="Oval 18"/>
          <p:cNvSpPr/>
          <p:nvPr/>
        </p:nvSpPr>
        <p:spPr bwMode="auto">
          <a:xfrm>
            <a:off x="1454151" y="5500691"/>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20" name="Oval 19"/>
          <p:cNvSpPr/>
          <p:nvPr/>
        </p:nvSpPr>
        <p:spPr bwMode="auto">
          <a:xfrm>
            <a:off x="2218267" y="5788025"/>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21" name="Oval 20"/>
          <p:cNvSpPr/>
          <p:nvPr/>
        </p:nvSpPr>
        <p:spPr>
          <a:xfrm>
            <a:off x="2540002" y="4495803"/>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8" name="Title 7"/>
          <p:cNvSpPr>
            <a:spLocks noGrp="1"/>
          </p:cNvSpPr>
          <p:nvPr>
            <p:ph type="ctrTitle"/>
          </p:nvPr>
        </p:nvSpPr>
        <p:spPr>
          <a:xfrm>
            <a:off x="3048000" y="3124200"/>
            <a:ext cx="82296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350" b="1">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a:t>Click to edit Master subtitle style</a:t>
            </a:r>
          </a:p>
        </p:txBody>
      </p:sp>
      <p:sp>
        <p:nvSpPr>
          <p:cNvPr id="22" name="Date Placeholder 27"/>
          <p:cNvSpPr>
            <a:spLocks noGrp="1"/>
          </p:cNvSpPr>
          <p:nvPr>
            <p:ph type="dt" sz="half" idx="10"/>
          </p:nvPr>
        </p:nvSpPr>
        <p:spPr bwMode="auto">
          <a:xfrm rot="5400000">
            <a:off x="10733617" y="1111250"/>
            <a:ext cx="2286000" cy="508000"/>
          </a:xfrm>
        </p:spPr>
        <p:txBody>
          <a:bodyPr/>
          <a:lstStyle>
            <a:lvl1pPr>
              <a:defRPr/>
            </a:lvl1pPr>
          </a:lstStyle>
          <a:p>
            <a:fld id="{F1EE3D04-71AD-4524-AC34-4966EE64FA70}" type="datetimeFigureOut">
              <a:rPr lang="en-IN" smtClean="0"/>
              <a:t>09-03-2023</a:t>
            </a:fld>
            <a:endParaRPr lang="en-IN"/>
          </a:p>
        </p:txBody>
      </p:sp>
      <p:sp>
        <p:nvSpPr>
          <p:cNvPr id="23" name="Footer Placeholder 16"/>
          <p:cNvSpPr>
            <a:spLocks noGrp="1"/>
          </p:cNvSpPr>
          <p:nvPr>
            <p:ph type="ftr" sz="quarter" idx="11"/>
          </p:nvPr>
        </p:nvSpPr>
        <p:spPr bwMode="auto">
          <a:xfrm rot="5400000">
            <a:off x="10045701" y="4117449"/>
            <a:ext cx="3657600" cy="512233"/>
          </a:xfrm>
        </p:spPr>
        <p:txBody>
          <a:bodyPr/>
          <a:lstStyle>
            <a:lvl1pPr>
              <a:defRPr/>
            </a:lvl1pPr>
          </a:lstStyle>
          <a:p>
            <a:endParaRPr lang="en-IN"/>
          </a:p>
        </p:txBody>
      </p:sp>
      <p:sp>
        <p:nvSpPr>
          <p:cNvPr id="24" name="Slide Number Placeholder 28"/>
          <p:cNvSpPr>
            <a:spLocks noGrp="1"/>
          </p:cNvSpPr>
          <p:nvPr>
            <p:ph type="sldNum" sz="quarter" idx="12"/>
          </p:nvPr>
        </p:nvSpPr>
        <p:spPr bwMode="auto">
          <a:xfrm>
            <a:off x="1767417" y="4929191"/>
            <a:ext cx="812800" cy="517525"/>
          </a:xfrm>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750297796"/>
      </p:ext>
    </p:extLst>
  </p:cSld>
  <p:clrMapOvr>
    <a:overrideClrMapping bg1="lt1" tx1="dk1" bg2="lt2" tx2="dk2" accent1="accent1" accent2="accent2" accent3="accent3" accent4="accent4" accent5="accent5" accent6="accent6" hlink="hlink" folHlink="folHlink"/>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F1EE3D04-71AD-4524-AC34-4966EE64FA70}" type="datetimeFigureOut">
              <a:rPr lang="en-IN" smtClean="0"/>
              <a:t>09-03-2023</a:t>
            </a:fld>
            <a:endParaRPr lang="en-IN"/>
          </a:p>
        </p:txBody>
      </p:sp>
      <p:sp>
        <p:nvSpPr>
          <p:cNvPr id="5" name="Footer Placeholder 2"/>
          <p:cNvSpPr>
            <a:spLocks noGrp="1"/>
          </p:cNvSpPr>
          <p:nvPr>
            <p:ph type="ftr" sz="quarter" idx="11"/>
          </p:nvPr>
        </p:nvSpPr>
        <p:spPr/>
        <p:txBody>
          <a:bodyPr/>
          <a:lstStyle>
            <a:lvl1pPr>
              <a:defRPr/>
            </a:lvl1pPr>
          </a:lstStyle>
          <a:p>
            <a:endParaRPr lang="en-IN"/>
          </a:p>
        </p:txBody>
      </p:sp>
      <p:sp>
        <p:nvSpPr>
          <p:cNvPr id="6" name="Slide Number Placeholder 22"/>
          <p:cNvSpPr>
            <a:spLocks noGrp="1"/>
          </p:cNvSpPr>
          <p:nvPr>
            <p:ph type="sldNum" sz="quarter" idx="12"/>
          </p:nvPr>
        </p:nvSpPr>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1402472440"/>
      </p:ext>
    </p:extLst>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235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F1EE3D04-71AD-4524-AC34-4966EE64FA70}" type="datetimeFigureOut">
              <a:rPr lang="en-IN" smtClean="0"/>
              <a:t>09-03-2023</a:t>
            </a:fld>
            <a:endParaRPr lang="en-IN"/>
          </a:p>
        </p:txBody>
      </p:sp>
      <p:sp>
        <p:nvSpPr>
          <p:cNvPr id="5" name="Footer Placeholder 2"/>
          <p:cNvSpPr>
            <a:spLocks noGrp="1"/>
          </p:cNvSpPr>
          <p:nvPr>
            <p:ph type="ftr" sz="quarter" idx="11"/>
          </p:nvPr>
        </p:nvSpPr>
        <p:spPr/>
        <p:txBody>
          <a:bodyPr/>
          <a:lstStyle>
            <a:lvl1pPr>
              <a:defRPr/>
            </a:lvl1pPr>
          </a:lstStyle>
          <a:p>
            <a:endParaRPr lang="en-IN"/>
          </a:p>
        </p:txBody>
      </p:sp>
      <p:sp>
        <p:nvSpPr>
          <p:cNvPr id="6" name="Slide Number Placeholder 22"/>
          <p:cNvSpPr>
            <a:spLocks noGrp="1"/>
          </p:cNvSpPr>
          <p:nvPr>
            <p:ph type="sldNum" sz="quarter" idx="12"/>
          </p:nvPr>
        </p:nvSpPr>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1875395412"/>
      </p:ext>
    </p:extLst>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p:cNvSpPr>
            <a:spLocks noGrp="1"/>
          </p:cNvSpPr>
          <p:nvPr>
            <p:ph type="dt" sz="half" idx="10"/>
          </p:nvPr>
        </p:nvSpPr>
        <p:spPr/>
        <p:txBody>
          <a:bodyPr rtlCol="0"/>
          <a:lstStyle>
            <a:lvl1pPr>
              <a:defRPr/>
            </a:lvl1pPr>
          </a:lstStyle>
          <a:p>
            <a:fld id="{F1EE3D04-71AD-4524-AC34-4966EE64FA70}" type="datetimeFigureOut">
              <a:rPr lang="en-IN" smtClean="0"/>
              <a:t>09-03-2023</a:t>
            </a:fld>
            <a:endParaRPr lang="en-IN"/>
          </a:p>
        </p:txBody>
      </p:sp>
      <p:sp>
        <p:nvSpPr>
          <p:cNvPr id="5" name="Slide Number Placeholder 8"/>
          <p:cNvSpPr>
            <a:spLocks noGrp="1"/>
          </p:cNvSpPr>
          <p:nvPr>
            <p:ph type="sldNum" sz="quarter" idx="11"/>
          </p:nvPr>
        </p:nvSpPr>
        <p:spPr/>
        <p:txBody>
          <a:bodyPr rtlCol="0"/>
          <a:lstStyle>
            <a:lvl1pPr>
              <a:defRPr/>
            </a:lvl1pPr>
          </a:lstStyle>
          <a:p>
            <a:fld id="{BA6C3641-D7CB-4685-B474-7293607AAB7A}" type="slidenum">
              <a:rPr lang="en-IN" smtClean="0"/>
              <a:t>‹#›</a:t>
            </a:fld>
            <a:endParaRPr lang="en-IN"/>
          </a:p>
        </p:txBody>
      </p:sp>
      <p:sp>
        <p:nvSpPr>
          <p:cNvPr id="6" name="Footer Placeholder 9"/>
          <p:cNvSpPr>
            <a:spLocks noGrp="1"/>
          </p:cNvSpPr>
          <p:nvPr>
            <p:ph type="ftr" sz="quarter" idx="12"/>
          </p:nvPr>
        </p:nvSpPr>
        <p:spPr/>
        <p:txBody>
          <a:bodyPr rtlCol="0"/>
          <a:lstStyle>
            <a:lvl1pPr>
              <a:defRPr/>
            </a:lvl1pPr>
          </a:lstStyle>
          <a:p>
            <a:endParaRPr lang="en-IN"/>
          </a:p>
        </p:txBody>
      </p:sp>
    </p:spTree>
    <p:extLst>
      <p:ext uri="{BB962C8B-B14F-4D97-AF65-F5344CB8AC3E}">
        <p14:creationId xmlns:p14="http://schemas.microsoft.com/office/powerpoint/2010/main" val="2822976254"/>
      </p:ext>
    </p:extLst>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5" name="Rectangle 4"/>
          <p:cNvSpPr/>
          <p:nvPr/>
        </p:nvSpPr>
        <p:spPr bwMode="auto">
          <a:xfrm>
            <a:off x="368302"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6" name="Rectangle 5"/>
          <p:cNvSpPr/>
          <p:nvPr/>
        </p:nvSpPr>
        <p:spPr bwMode="auto">
          <a:xfrm>
            <a:off x="1320802"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7" name="Rectangle 6"/>
          <p:cNvSpPr/>
          <p:nvPr/>
        </p:nvSpPr>
        <p:spPr bwMode="auto">
          <a:xfrm>
            <a:off x="1521886"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8" name="Straight Connector 7"/>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lang="en-US" sz="1350"/>
          </a:p>
        </p:txBody>
      </p:sp>
      <p:sp>
        <p:nvSpPr>
          <p:cNvPr id="9" name="Straight Connector 8"/>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lang="en-US" sz="1350"/>
          </a:p>
        </p:txBody>
      </p:sp>
      <p:sp>
        <p:nvSpPr>
          <p:cNvPr id="10" name="Straight Connector 9"/>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11" name="Straight Connector 10"/>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lang="en-US" sz="1350"/>
          </a:p>
        </p:txBody>
      </p:sp>
      <p:sp>
        <p:nvSpPr>
          <p:cNvPr id="12" name="Straight Connector 11"/>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13" name="Rectangle 12"/>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4" name="Oval 13"/>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5" name="Oval 14"/>
          <p:cNvSpPr/>
          <p:nvPr/>
        </p:nvSpPr>
        <p:spPr bwMode="auto">
          <a:xfrm>
            <a:off x="1765301" y="4867275"/>
            <a:ext cx="857251"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6" name="Oval 15"/>
          <p:cNvSpPr/>
          <p:nvPr/>
        </p:nvSpPr>
        <p:spPr bwMode="auto">
          <a:xfrm>
            <a:off x="1454151" y="5500691"/>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7" name="Oval 16"/>
          <p:cNvSpPr/>
          <p:nvPr/>
        </p:nvSpPr>
        <p:spPr bwMode="auto">
          <a:xfrm>
            <a:off x="2218267" y="5791200"/>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8" name="Oval 17"/>
          <p:cNvSpPr/>
          <p:nvPr/>
        </p:nvSpPr>
        <p:spPr bwMode="auto">
          <a:xfrm>
            <a:off x="2506136" y="4479928"/>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19" name="Straight Connector 18"/>
          <p:cNvSpPr>
            <a:spLocks noChangeShapeType="1"/>
          </p:cNvSpPr>
          <p:nvPr/>
        </p:nvSpPr>
        <p:spPr bwMode="auto">
          <a:xfrm>
            <a:off x="12130617"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2" name="Title 1"/>
          <p:cNvSpPr>
            <a:spLocks noGrp="1"/>
          </p:cNvSpPr>
          <p:nvPr>
            <p:ph type="title"/>
          </p:nvPr>
        </p:nvSpPr>
        <p:spPr>
          <a:xfrm>
            <a:off x="3048000" y="2895600"/>
            <a:ext cx="8229600" cy="2053590"/>
          </a:xfrm>
        </p:spPr>
        <p:txBody>
          <a:bodyPr/>
          <a:lstStyle>
            <a:lvl1pPr algn="l">
              <a:buNone/>
              <a:defRPr sz="2250" b="1" cap="small" baseline="0"/>
            </a:lvl1pPr>
          </a:lstStyle>
          <a:p>
            <a:r>
              <a:rPr lang="en-US"/>
              <a:t>Click to edit Master title style</a:t>
            </a:r>
          </a:p>
        </p:txBody>
      </p:sp>
      <p:sp>
        <p:nvSpPr>
          <p:cNvPr id="3" name="Text Placeholder 2"/>
          <p:cNvSpPr>
            <a:spLocks noGrp="1"/>
          </p:cNvSpPr>
          <p:nvPr>
            <p:ph type="body" idx="1"/>
          </p:nvPr>
        </p:nvSpPr>
        <p:spPr>
          <a:xfrm>
            <a:off x="3048000" y="5010150"/>
            <a:ext cx="8229600" cy="1371600"/>
          </a:xfrm>
        </p:spPr>
        <p:txBody>
          <a:bodyPr/>
          <a:lstStyle>
            <a:lvl1pPr marL="0" indent="0">
              <a:buNone/>
              <a:defRPr sz="1350" b="1">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a:t>Click to edit Master text styles</a:t>
            </a:r>
          </a:p>
        </p:txBody>
      </p:sp>
      <p:sp>
        <p:nvSpPr>
          <p:cNvPr id="20" name="Date Placeholder 3"/>
          <p:cNvSpPr>
            <a:spLocks noGrp="1"/>
          </p:cNvSpPr>
          <p:nvPr>
            <p:ph type="dt" sz="half" idx="10"/>
          </p:nvPr>
        </p:nvSpPr>
        <p:spPr bwMode="auto">
          <a:xfrm rot="5400000">
            <a:off x="10731500" y="1106488"/>
            <a:ext cx="2286000" cy="508000"/>
          </a:xfrm>
        </p:spPr>
        <p:txBody>
          <a:bodyPr/>
          <a:lstStyle>
            <a:lvl1pPr>
              <a:defRPr/>
            </a:lvl1pPr>
          </a:lstStyle>
          <a:p>
            <a:fld id="{F1EE3D04-71AD-4524-AC34-4966EE64FA70}" type="datetimeFigureOut">
              <a:rPr lang="en-IN" smtClean="0"/>
              <a:t>09-03-2023</a:t>
            </a:fld>
            <a:endParaRPr lang="en-IN"/>
          </a:p>
        </p:txBody>
      </p:sp>
      <p:sp>
        <p:nvSpPr>
          <p:cNvPr id="21" name="Footer Placeholder 4"/>
          <p:cNvSpPr>
            <a:spLocks noGrp="1"/>
          </p:cNvSpPr>
          <p:nvPr>
            <p:ph type="ftr" sz="quarter" idx="11"/>
          </p:nvPr>
        </p:nvSpPr>
        <p:spPr bwMode="auto">
          <a:xfrm rot="5400000">
            <a:off x="10045701" y="4114274"/>
            <a:ext cx="3657600" cy="512233"/>
          </a:xfrm>
        </p:spPr>
        <p:txBody>
          <a:bodyPr/>
          <a:lstStyle>
            <a:lvl1pPr>
              <a:defRPr/>
            </a:lvl1pPr>
          </a:lstStyle>
          <a:p>
            <a:endParaRPr lang="en-IN"/>
          </a:p>
        </p:txBody>
      </p:sp>
      <p:sp>
        <p:nvSpPr>
          <p:cNvPr id="22" name="Slide Number Placeholder 5"/>
          <p:cNvSpPr>
            <a:spLocks noGrp="1"/>
          </p:cNvSpPr>
          <p:nvPr>
            <p:ph type="sldNum" sz="quarter" idx="12"/>
          </p:nvPr>
        </p:nvSpPr>
        <p:spPr bwMode="auto">
          <a:xfrm>
            <a:off x="1786467" y="4929191"/>
            <a:ext cx="812800" cy="517525"/>
          </a:xfrm>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1103192937"/>
      </p:ext>
    </p:extLst>
  </p:cSld>
  <p:clrMapOvr>
    <a:overrideClrMapping bg1="dk1" tx1="lt1" bg2="dk2" tx2="lt2" accent1="accent1" accent2="accent2" accent3="accent3" accent4="accent4" accent5="accent5" accent6="accent6" hlink="hlink" folHlink="folHlink"/>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600200"/>
            <a:ext cx="4876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5693664" y="1600200"/>
            <a:ext cx="4876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fld id="{F1EE3D04-71AD-4524-AC34-4966EE64FA70}" type="datetimeFigureOut">
              <a:rPr lang="en-IN" smtClean="0"/>
              <a:t>09-03-2023</a:t>
            </a:fld>
            <a:endParaRPr lang="en-IN"/>
          </a:p>
        </p:txBody>
      </p:sp>
      <p:sp>
        <p:nvSpPr>
          <p:cNvPr id="6" name="Footer Placeholder 2"/>
          <p:cNvSpPr>
            <a:spLocks noGrp="1"/>
          </p:cNvSpPr>
          <p:nvPr>
            <p:ph type="ftr" sz="quarter" idx="11"/>
          </p:nvPr>
        </p:nvSpPr>
        <p:spPr/>
        <p:txBody>
          <a:bodyPr/>
          <a:lstStyle>
            <a:lvl1pPr>
              <a:defRPr/>
            </a:lvl1pPr>
          </a:lstStyle>
          <a:p>
            <a:endParaRPr lang="en-IN"/>
          </a:p>
        </p:txBody>
      </p:sp>
      <p:sp>
        <p:nvSpPr>
          <p:cNvPr id="7" name="Slide Number Placeholder 22"/>
          <p:cNvSpPr>
            <a:spLocks noGrp="1"/>
          </p:cNvSpPr>
          <p:nvPr>
            <p:ph type="sldNum" sz="quarter" idx="12"/>
          </p:nvPr>
        </p:nvSpPr>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3669515651"/>
      </p:ext>
    </p:extLst>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362200"/>
            <a:ext cx="4876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5829300" y="2362200"/>
            <a:ext cx="4876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15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1500" b="1">
                <a:solidFill>
                  <a:srgbClr val="FFFFFF"/>
                </a:solidFill>
              </a:defRPr>
            </a:lvl1pPr>
          </a:lstStyle>
          <a:p>
            <a:pPr lvl="0"/>
            <a:r>
              <a:rPr lang="en-US"/>
              <a:t>Click to edit Master text styles</a:t>
            </a:r>
          </a:p>
        </p:txBody>
      </p:sp>
      <p:sp>
        <p:nvSpPr>
          <p:cNvPr id="7" name="Date Placeholder 13"/>
          <p:cNvSpPr>
            <a:spLocks noGrp="1"/>
          </p:cNvSpPr>
          <p:nvPr>
            <p:ph type="dt" sz="half" idx="10"/>
          </p:nvPr>
        </p:nvSpPr>
        <p:spPr/>
        <p:txBody>
          <a:bodyPr/>
          <a:lstStyle>
            <a:lvl1pPr>
              <a:defRPr/>
            </a:lvl1pPr>
          </a:lstStyle>
          <a:p>
            <a:fld id="{F1EE3D04-71AD-4524-AC34-4966EE64FA70}" type="datetimeFigureOut">
              <a:rPr lang="en-IN" smtClean="0"/>
              <a:t>09-03-2023</a:t>
            </a:fld>
            <a:endParaRPr lang="en-IN"/>
          </a:p>
        </p:txBody>
      </p:sp>
      <p:sp>
        <p:nvSpPr>
          <p:cNvPr id="8" name="Footer Placeholder 2"/>
          <p:cNvSpPr>
            <a:spLocks noGrp="1"/>
          </p:cNvSpPr>
          <p:nvPr>
            <p:ph type="ftr" sz="quarter" idx="11"/>
          </p:nvPr>
        </p:nvSpPr>
        <p:spPr/>
        <p:txBody>
          <a:bodyPr/>
          <a:lstStyle>
            <a:lvl1pPr>
              <a:defRPr/>
            </a:lvl1pPr>
          </a:lstStyle>
          <a:p>
            <a:endParaRPr lang="en-IN"/>
          </a:p>
        </p:txBody>
      </p:sp>
      <p:sp>
        <p:nvSpPr>
          <p:cNvPr id="9" name="Slide Number Placeholder 22"/>
          <p:cNvSpPr>
            <a:spLocks noGrp="1"/>
          </p:cNvSpPr>
          <p:nvPr>
            <p:ph type="sldNum" sz="quarter" idx="12"/>
          </p:nvPr>
        </p:nvSpPr>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774481853"/>
      </p:ext>
    </p:extLst>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p:cNvSpPr>
            <a:spLocks noGrp="1"/>
          </p:cNvSpPr>
          <p:nvPr>
            <p:ph type="dt" sz="half" idx="10"/>
          </p:nvPr>
        </p:nvSpPr>
        <p:spPr/>
        <p:txBody>
          <a:bodyPr rtlCol="0"/>
          <a:lstStyle>
            <a:lvl1pPr>
              <a:defRPr/>
            </a:lvl1pPr>
          </a:lstStyle>
          <a:p>
            <a:fld id="{F1EE3D04-71AD-4524-AC34-4966EE64FA70}" type="datetimeFigureOut">
              <a:rPr lang="en-IN" smtClean="0"/>
              <a:t>09-03-2023</a:t>
            </a:fld>
            <a:endParaRPr lang="en-IN"/>
          </a:p>
        </p:txBody>
      </p:sp>
      <p:sp>
        <p:nvSpPr>
          <p:cNvPr id="4" name="Slide Number Placeholder 6"/>
          <p:cNvSpPr>
            <a:spLocks noGrp="1"/>
          </p:cNvSpPr>
          <p:nvPr>
            <p:ph type="sldNum" sz="quarter" idx="11"/>
          </p:nvPr>
        </p:nvSpPr>
        <p:spPr/>
        <p:txBody>
          <a:bodyPr rtlCol="0"/>
          <a:lstStyle>
            <a:lvl1pPr>
              <a:defRPr/>
            </a:lvl1pPr>
          </a:lstStyle>
          <a:p>
            <a:fld id="{BA6C3641-D7CB-4685-B474-7293607AAB7A}" type="slidenum">
              <a:rPr lang="en-IN" smtClean="0"/>
              <a:t>‹#›</a:t>
            </a:fld>
            <a:endParaRPr lang="en-IN"/>
          </a:p>
        </p:txBody>
      </p:sp>
      <p:sp>
        <p:nvSpPr>
          <p:cNvPr id="5" name="Footer Placeholder 7"/>
          <p:cNvSpPr>
            <a:spLocks noGrp="1"/>
          </p:cNvSpPr>
          <p:nvPr>
            <p:ph type="ftr" sz="quarter" idx="12"/>
          </p:nvPr>
        </p:nvSpPr>
        <p:spPr/>
        <p:txBody>
          <a:bodyPr rtlCol="0"/>
          <a:lstStyle>
            <a:lvl1pPr>
              <a:defRPr/>
            </a:lvl1pPr>
          </a:lstStyle>
          <a:p>
            <a:endParaRPr lang="en-IN"/>
          </a:p>
        </p:txBody>
      </p:sp>
    </p:spTree>
    <p:extLst>
      <p:ext uri="{BB962C8B-B14F-4D97-AF65-F5344CB8AC3E}">
        <p14:creationId xmlns:p14="http://schemas.microsoft.com/office/powerpoint/2010/main" val="1360559434"/>
      </p:ext>
    </p:extLst>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F1EE3D04-71AD-4524-AC34-4966EE64FA70}" type="datetimeFigureOut">
              <a:rPr lang="en-IN" smtClean="0"/>
              <a:t>09-03-2023</a:t>
            </a:fld>
            <a:endParaRPr lang="en-IN"/>
          </a:p>
        </p:txBody>
      </p:sp>
      <p:sp>
        <p:nvSpPr>
          <p:cNvPr id="3" name="Footer Placeholder 2"/>
          <p:cNvSpPr>
            <a:spLocks noGrp="1"/>
          </p:cNvSpPr>
          <p:nvPr>
            <p:ph type="ftr" sz="quarter" idx="11"/>
          </p:nvPr>
        </p:nvSpPr>
        <p:spPr/>
        <p:txBody>
          <a:bodyPr/>
          <a:lstStyle>
            <a:lvl1pPr>
              <a:defRPr/>
            </a:lvl1pPr>
          </a:lstStyle>
          <a:p>
            <a:endParaRPr lang="en-IN"/>
          </a:p>
        </p:txBody>
      </p:sp>
      <p:sp>
        <p:nvSpPr>
          <p:cNvPr id="4" name="Slide Number Placeholder 22"/>
          <p:cNvSpPr>
            <a:spLocks noGrp="1"/>
          </p:cNvSpPr>
          <p:nvPr>
            <p:ph type="sldNum" sz="quarter" idx="12"/>
          </p:nvPr>
        </p:nvSpPr>
        <p:spPr/>
        <p:txBody>
          <a:bodyPr/>
          <a:lstStyle>
            <a:lvl1pPr>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704415246"/>
      </p:ext>
    </p:extLst>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lang="en-US" sz="1350" dirty="0"/>
          </a:p>
        </p:txBody>
      </p:sp>
      <p:sp>
        <p:nvSpPr>
          <p:cNvPr id="6" name="Straight Connector 5"/>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sz="1350" dirty="0"/>
          </a:p>
        </p:txBody>
      </p:sp>
      <p:sp>
        <p:nvSpPr>
          <p:cNvPr id="7" name="Straight Connector 6"/>
          <p:cNvSpPr>
            <a:spLocks noChangeShapeType="1"/>
          </p:cNvSpPr>
          <p:nvPr/>
        </p:nvSpPr>
        <p:spPr bwMode="auto">
          <a:xfrm>
            <a:off x="8257117"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lang="en-US" sz="1350" dirty="0"/>
          </a:p>
        </p:txBody>
      </p:sp>
      <p:sp>
        <p:nvSpPr>
          <p:cNvPr id="8" name="Straight Connector 7"/>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lang="en-US" sz="1350"/>
          </a:p>
        </p:txBody>
      </p:sp>
      <p:sp>
        <p:nvSpPr>
          <p:cNvPr id="9" name="Rectangle 8"/>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10" name="Straight Connector 9"/>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sz="1350"/>
          </a:p>
        </p:txBody>
      </p:sp>
      <p:sp>
        <p:nvSpPr>
          <p:cNvPr id="11" name="Oval 10"/>
          <p:cNvSpPr/>
          <p:nvPr/>
        </p:nvSpPr>
        <p:spPr>
          <a:xfrm>
            <a:off x="10875435" y="5715003"/>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2" name="Title 1"/>
          <p:cNvSpPr>
            <a:spLocks noGrp="1"/>
          </p:cNvSpPr>
          <p:nvPr>
            <p:ph type="title"/>
          </p:nvPr>
        </p:nvSpPr>
        <p:spPr>
          <a:xfrm rot="5400000">
            <a:off x="5547360" y="3124200"/>
            <a:ext cx="6309360" cy="609600"/>
          </a:xfrm>
        </p:spPr>
        <p:txBody>
          <a:bodyPr/>
          <a:lstStyle>
            <a:lvl1pPr algn="l">
              <a:buNone/>
              <a:defRPr sz="1500" b="1" cap="small" baseline="0"/>
            </a:lvl1pPr>
          </a:lstStyle>
          <a:p>
            <a:r>
              <a:rPr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300"/>
              </a:spcBef>
              <a:spcAft>
                <a:spcPts val="750"/>
              </a:spcAft>
              <a:buNone/>
              <a:defRPr sz="900"/>
            </a:lvl1pPr>
            <a:lvl2pPr>
              <a:buNone/>
              <a:defRPr sz="900"/>
            </a:lvl2pPr>
            <a:lvl3pPr>
              <a:buNone/>
              <a:defRPr sz="750"/>
            </a:lvl3pPr>
            <a:lvl4pPr>
              <a:buNone/>
              <a:defRPr sz="675"/>
            </a:lvl4pPr>
            <a:lvl5pPr>
              <a:buNone/>
              <a:defRPr sz="675"/>
            </a:lvl5pPr>
          </a:lstStyle>
          <a:p>
            <a:pPr lvl="0"/>
            <a:r>
              <a:rPr lang="en-US"/>
              <a:t>Click to edit Master text styles</a:t>
            </a:r>
          </a:p>
        </p:txBody>
      </p:sp>
      <p:sp>
        <p:nvSpPr>
          <p:cNvPr id="18" name="Content Placeholder 17"/>
          <p:cNvSpPr>
            <a:spLocks noGrp="1"/>
          </p:cNvSpPr>
          <p:nvPr>
            <p:ph sz="quarter" idx="1"/>
          </p:nvPr>
        </p:nvSpPr>
        <p:spPr>
          <a:xfrm>
            <a:off x="406400" y="274320"/>
            <a:ext cx="75184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0"/>
          <p:cNvSpPr>
            <a:spLocks noGrp="1"/>
          </p:cNvSpPr>
          <p:nvPr>
            <p:ph type="dt" sz="half" idx="10"/>
          </p:nvPr>
        </p:nvSpPr>
        <p:spPr/>
        <p:txBody>
          <a:bodyPr rtlCol="0"/>
          <a:lstStyle>
            <a:lvl1pPr>
              <a:defRPr/>
            </a:lvl1pPr>
          </a:lstStyle>
          <a:p>
            <a:fld id="{F1EE3D04-71AD-4524-AC34-4966EE64FA70}" type="datetimeFigureOut">
              <a:rPr lang="en-IN" smtClean="0"/>
              <a:t>09-03-2023</a:t>
            </a:fld>
            <a:endParaRPr lang="en-IN"/>
          </a:p>
        </p:txBody>
      </p:sp>
      <p:sp>
        <p:nvSpPr>
          <p:cNvPr id="13" name="Slide Number Placeholder 21"/>
          <p:cNvSpPr>
            <a:spLocks noGrp="1"/>
          </p:cNvSpPr>
          <p:nvPr>
            <p:ph type="sldNum" sz="quarter" idx="11"/>
          </p:nvPr>
        </p:nvSpPr>
        <p:spPr/>
        <p:txBody>
          <a:bodyPr rtlCol="0"/>
          <a:lstStyle>
            <a:lvl1pPr>
              <a:defRPr/>
            </a:lvl1pPr>
          </a:lstStyle>
          <a:p>
            <a:fld id="{BA6C3641-D7CB-4685-B474-7293607AAB7A}" type="slidenum">
              <a:rPr lang="en-IN" smtClean="0"/>
              <a:t>‹#›</a:t>
            </a:fld>
            <a:endParaRPr lang="en-IN"/>
          </a:p>
        </p:txBody>
      </p:sp>
      <p:sp>
        <p:nvSpPr>
          <p:cNvPr id="14" name="Footer Placeholder 22"/>
          <p:cNvSpPr>
            <a:spLocks noGrp="1"/>
          </p:cNvSpPr>
          <p:nvPr>
            <p:ph type="ftr" sz="quarter" idx="12"/>
          </p:nvPr>
        </p:nvSpPr>
        <p:spPr/>
        <p:txBody>
          <a:bodyPr rtlCol="0"/>
          <a:lstStyle>
            <a:lvl1pPr>
              <a:defRPr/>
            </a:lvl1pPr>
          </a:lstStyle>
          <a:p>
            <a:endParaRPr lang="en-IN"/>
          </a:p>
        </p:txBody>
      </p:sp>
    </p:spTree>
    <p:extLst>
      <p:ext uri="{BB962C8B-B14F-4D97-AF65-F5344CB8AC3E}">
        <p14:creationId xmlns:p14="http://schemas.microsoft.com/office/powerpoint/2010/main" val="853850931"/>
      </p:ext>
    </p:extLst>
  </p:cSld>
  <p:clrMapOvr>
    <a:overrideClrMapping bg1="lt1" tx1="dk1" bg2="lt2" tx2="dk2" accent1="accent1" accent2="accent2" accent3="accent3" accent4="accent4" accent5="accent5" accent6="accent6" hlink="hlink" folHlink="folHlink"/>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6" name="Oval 5"/>
          <p:cNvSpPr/>
          <p:nvPr/>
        </p:nvSpPr>
        <p:spPr>
          <a:xfrm>
            <a:off x="10875435" y="5715003"/>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7" name="Straight Connector 6"/>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a:defRPr/>
            </a:pPr>
            <a:endParaRPr lang="en-US" sz="1350"/>
          </a:p>
        </p:txBody>
      </p:sp>
      <p:sp>
        <p:nvSpPr>
          <p:cNvPr id="8" name="Rectangle 7"/>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9" name="Straight Connector 8"/>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sz="1350"/>
          </a:p>
        </p:txBody>
      </p:sp>
      <p:sp>
        <p:nvSpPr>
          <p:cNvPr id="10" name="Straight Connector 9"/>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sz="1350" dirty="0"/>
          </a:p>
        </p:txBody>
      </p:sp>
      <p:sp>
        <p:nvSpPr>
          <p:cNvPr id="11" name="Straight Connector 10"/>
          <p:cNvSpPr>
            <a:spLocks noChangeShapeType="1"/>
          </p:cNvSpPr>
          <p:nvPr/>
        </p:nvSpPr>
        <p:spPr bwMode="auto">
          <a:xfrm>
            <a:off x="8257117"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lang="en-US" sz="1350" dirty="0"/>
          </a:p>
        </p:txBody>
      </p:sp>
      <p:sp>
        <p:nvSpPr>
          <p:cNvPr id="2" name="Title 1"/>
          <p:cNvSpPr>
            <a:spLocks noGrp="1"/>
          </p:cNvSpPr>
          <p:nvPr>
            <p:ph type="title"/>
          </p:nvPr>
        </p:nvSpPr>
        <p:spPr>
          <a:xfrm rot="5400000">
            <a:off x="5518404" y="3124200"/>
            <a:ext cx="6309360" cy="609600"/>
          </a:xfrm>
        </p:spPr>
        <p:txBody>
          <a:bodyPr/>
          <a:lstStyle>
            <a:lvl1pPr algn="l">
              <a:buNone/>
              <a:defRPr sz="1500" b="1"/>
            </a:lvl1pPr>
          </a:lstStyle>
          <a:p>
            <a:r>
              <a:rPr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24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spcCol="274320" rtlCol="0" fromWordArt="0" forceAA="0">
            <a:normAutofit/>
          </a:bodyPr>
          <a:lstStyle>
            <a:lvl1pPr marL="0" indent="0">
              <a:spcBef>
                <a:spcPts val="75"/>
              </a:spcBef>
              <a:spcAft>
                <a:spcPts val="300"/>
              </a:spcAft>
              <a:buFontTx/>
              <a:buNone/>
              <a:defRPr sz="900"/>
            </a:lvl1pPr>
            <a:lvl2pPr>
              <a:defRPr sz="900"/>
            </a:lvl2pPr>
            <a:lvl3pPr>
              <a:defRPr sz="750"/>
            </a:lvl3pPr>
            <a:lvl4pPr>
              <a:defRPr sz="675"/>
            </a:lvl4pPr>
            <a:lvl5pPr>
              <a:defRPr sz="675"/>
            </a:lvl5pPr>
          </a:lstStyle>
          <a:p>
            <a:pPr lvl="0"/>
            <a:r>
              <a:rPr lang="en-US"/>
              <a:t>Click to edit Master text styles</a:t>
            </a:r>
          </a:p>
        </p:txBody>
      </p:sp>
      <p:sp>
        <p:nvSpPr>
          <p:cNvPr id="12" name="Date Placeholder 16"/>
          <p:cNvSpPr>
            <a:spLocks noGrp="1"/>
          </p:cNvSpPr>
          <p:nvPr>
            <p:ph type="dt" sz="half" idx="10"/>
          </p:nvPr>
        </p:nvSpPr>
        <p:spPr/>
        <p:txBody>
          <a:bodyPr rtlCol="0"/>
          <a:lstStyle>
            <a:lvl1pPr>
              <a:defRPr/>
            </a:lvl1pPr>
          </a:lstStyle>
          <a:p>
            <a:fld id="{F1EE3D04-71AD-4524-AC34-4966EE64FA70}" type="datetimeFigureOut">
              <a:rPr lang="en-IN" smtClean="0"/>
              <a:t>09-03-2023</a:t>
            </a:fld>
            <a:endParaRPr lang="en-IN"/>
          </a:p>
        </p:txBody>
      </p:sp>
      <p:sp>
        <p:nvSpPr>
          <p:cNvPr id="13" name="Slide Number Placeholder 17"/>
          <p:cNvSpPr>
            <a:spLocks noGrp="1"/>
          </p:cNvSpPr>
          <p:nvPr>
            <p:ph type="sldNum" sz="quarter" idx="11"/>
          </p:nvPr>
        </p:nvSpPr>
        <p:spPr/>
        <p:txBody>
          <a:bodyPr rtlCol="0"/>
          <a:lstStyle>
            <a:lvl1pPr>
              <a:defRPr/>
            </a:lvl1pPr>
          </a:lstStyle>
          <a:p>
            <a:fld id="{BA6C3641-D7CB-4685-B474-7293607AAB7A}" type="slidenum">
              <a:rPr lang="en-IN" smtClean="0"/>
              <a:t>‹#›</a:t>
            </a:fld>
            <a:endParaRPr lang="en-IN"/>
          </a:p>
        </p:txBody>
      </p:sp>
      <p:sp>
        <p:nvSpPr>
          <p:cNvPr id="14" name="Footer Placeholder 20"/>
          <p:cNvSpPr>
            <a:spLocks noGrp="1"/>
          </p:cNvSpPr>
          <p:nvPr>
            <p:ph type="ftr" sz="quarter" idx="12"/>
          </p:nvPr>
        </p:nvSpPr>
        <p:spPr/>
        <p:txBody>
          <a:bodyPr rtlCol="0"/>
          <a:lstStyle>
            <a:lvl1pPr>
              <a:defRPr/>
            </a:lvl1pPr>
          </a:lstStyle>
          <a:p>
            <a:endParaRPr lang="en-IN"/>
          </a:p>
        </p:txBody>
      </p:sp>
    </p:spTree>
    <p:extLst>
      <p:ext uri="{BB962C8B-B14F-4D97-AF65-F5344CB8AC3E}">
        <p14:creationId xmlns:p14="http://schemas.microsoft.com/office/powerpoint/2010/main" val="3761165390"/>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lang="en-US" sz="1350"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p:cNvSpPr>
            <a:spLocks noGrp="1"/>
          </p:cNvSpPr>
          <p:nvPr>
            <p:ph type="body" idx="1"/>
          </p:nvPr>
        </p:nvSpPr>
        <p:spPr bwMode="auto">
          <a:xfrm>
            <a:off x="609600" y="1600203"/>
            <a:ext cx="99568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rot="5400000">
            <a:off x="10453954" y="1017855"/>
            <a:ext cx="2011362" cy="512233"/>
          </a:xfrm>
          <a:prstGeom prst="rect">
            <a:avLst/>
          </a:prstGeom>
        </p:spPr>
        <p:txBody>
          <a:bodyPr vert="horz" anchor="ctr" anchorCtr="0"/>
          <a:lstStyle>
            <a:lvl1pPr algn="r" eaLnBrk="1" latinLnBrk="0" hangingPunct="1">
              <a:defRPr kumimoji="0" sz="900">
                <a:solidFill>
                  <a:schemeClr val="tx2"/>
                </a:solidFill>
              </a:defRPr>
            </a:lvl1pPr>
          </a:lstStyle>
          <a:p>
            <a:fld id="{F1EE3D04-71AD-4524-AC34-4966EE64FA70}" type="datetimeFigureOut">
              <a:rPr lang="en-IN" smtClean="0"/>
              <a:t>09-03-2023</a:t>
            </a:fld>
            <a:endParaRPr lang="en-IN"/>
          </a:p>
        </p:txBody>
      </p:sp>
      <p:sp>
        <p:nvSpPr>
          <p:cNvPr id="3" name="Footer Placeholder 2"/>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900">
                <a:solidFill>
                  <a:schemeClr val="tx2"/>
                </a:solidFill>
              </a:defRPr>
            </a:lvl1pPr>
          </a:lstStyle>
          <a:p>
            <a:endParaRPr lang="en-IN"/>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35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lang="en-US" sz="1350"/>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sz="1350"/>
          </a:p>
        </p:txBody>
      </p:sp>
      <p:sp>
        <p:nvSpPr>
          <p:cNvPr id="12" name="Oval 11"/>
          <p:cNvSpPr/>
          <p:nvPr/>
        </p:nvSpPr>
        <p:spPr>
          <a:xfrm>
            <a:off x="10875435" y="5715003"/>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dirty="0"/>
          </a:p>
        </p:txBody>
      </p:sp>
      <p:sp>
        <p:nvSpPr>
          <p:cNvPr id="23" name="Slide Number Placeholder 22"/>
          <p:cNvSpPr>
            <a:spLocks noGrp="1"/>
          </p:cNvSpPr>
          <p:nvPr>
            <p:ph type="sldNum" sz="quarter" idx="4"/>
          </p:nvPr>
        </p:nvSpPr>
        <p:spPr>
          <a:xfrm>
            <a:off x="10839451" y="5734050"/>
            <a:ext cx="812800" cy="520700"/>
          </a:xfrm>
          <a:prstGeom prst="rect">
            <a:avLst/>
          </a:prstGeom>
        </p:spPr>
        <p:txBody>
          <a:bodyPr vert="horz" anchor="ctr"/>
          <a:lstStyle>
            <a:lvl1pPr algn="ctr" eaLnBrk="1" latinLnBrk="0" hangingPunct="1">
              <a:defRPr kumimoji="0" sz="1050" b="1">
                <a:solidFill>
                  <a:srgbClr val="FFFFFF"/>
                </a:solidFill>
              </a:defRPr>
            </a:lvl1pPr>
          </a:lstStyle>
          <a:p>
            <a:fld id="{BA6C3641-D7CB-4685-B474-7293607AAB7A}" type="slidenum">
              <a:rPr lang="en-IN" smtClean="0"/>
              <a:t>‹#›</a:t>
            </a:fld>
            <a:endParaRPr lang="en-IN"/>
          </a:p>
        </p:txBody>
      </p:sp>
    </p:spTree>
    <p:extLst>
      <p:ext uri="{BB962C8B-B14F-4D97-AF65-F5344CB8AC3E}">
        <p14:creationId xmlns:p14="http://schemas.microsoft.com/office/powerpoint/2010/main" val="35302216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zoom/>
  </p:transition>
  <p:txStyles>
    <p:titleStyle>
      <a:lvl1pPr algn="l" rtl="0" eaLnBrk="1" fontAlgn="base" hangingPunct="1">
        <a:spcBef>
          <a:spcPct val="0"/>
        </a:spcBef>
        <a:spcAft>
          <a:spcPct val="0"/>
        </a:spcAft>
        <a:defRPr sz="2250" kern="1200" cap="small">
          <a:solidFill>
            <a:schemeClr val="tx2"/>
          </a:solidFill>
          <a:latin typeface="+mj-lt"/>
          <a:ea typeface="+mj-ea"/>
          <a:cs typeface="+mj-cs"/>
        </a:defRPr>
      </a:lvl1pPr>
      <a:lvl2pPr algn="l" rtl="0" eaLnBrk="1" fontAlgn="base" hangingPunct="1">
        <a:spcBef>
          <a:spcPct val="0"/>
        </a:spcBef>
        <a:spcAft>
          <a:spcPct val="0"/>
        </a:spcAft>
        <a:defRPr sz="2250">
          <a:solidFill>
            <a:schemeClr val="tx2"/>
          </a:solidFill>
          <a:latin typeface="Century Schoolbook" pitchFamily="18" charset="0"/>
        </a:defRPr>
      </a:lvl2pPr>
      <a:lvl3pPr algn="l" rtl="0" eaLnBrk="1" fontAlgn="base" hangingPunct="1">
        <a:spcBef>
          <a:spcPct val="0"/>
        </a:spcBef>
        <a:spcAft>
          <a:spcPct val="0"/>
        </a:spcAft>
        <a:defRPr sz="2250">
          <a:solidFill>
            <a:schemeClr val="tx2"/>
          </a:solidFill>
          <a:latin typeface="Century Schoolbook" pitchFamily="18" charset="0"/>
        </a:defRPr>
      </a:lvl3pPr>
      <a:lvl4pPr algn="l" rtl="0" eaLnBrk="1" fontAlgn="base" hangingPunct="1">
        <a:spcBef>
          <a:spcPct val="0"/>
        </a:spcBef>
        <a:spcAft>
          <a:spcPct val="0"/>
        </a:spcAft>
        <a:defRPr sz="2250">
          <a:solidFill>
            <a:schemeClr val="tx2"/>
          </a:solidFill>
          <a:latin typeface="Century Schoolbook" pitchFamily="18" charset="0"/>
        </a:defRPr>
      </a:lvl4pPr>
      <a:lvl5pPr algn="l" rtl="0" eaLnBrk="1" fontAlgn="base" hangingPunct="1">
        <a:spcBef>
          <a:spcPct val="0"/>
        </a:spcBef>
        <a:spcAft>
          <a:spcPct val="0"/>
        </a:spcAft>
        <a:defRPr sz="2250">
          <a:solidFill>
            <a:schemeClr val="tx2"/>
          </a:solidFill>
          <a:latin typeface="Century Schoolbook" pitchFamily="18" charset="0"/>
        </a:defRPr>
      </a:lvl5pPr>
      <a:lvl6pPr marL="342900" algn="l" rtl="0" eaLnBrk="1" fontAlgn="base" hangingPunct="1">
        <a:spcBef>
          <a:spcPct val="0"/>
        </a:spcBef>
        <a:spcAft>
          <a:spcPct val="0"/>
        </a:spcAft>
        <a:defRPr sz="2250">
          <a:solidFill>
            <a:schemeClr val="tx2"/>
          </a:solidFill>
          <a:latin typeface="Century Schoolbook" pitchFamily="18" charset="0"/>
        </a:defRPr>
      </a:lvl6pPr>
      <a:lvl7pPr marL="685800" algn="l" rtl="0" eaLnBrk="1" fontAlgn="base" hangingPunct="1">
        <a:spcBef>
          <a:spcPct val="0"/>
        </a:spcBef>
        <a:spcAft>
          <a:spcPct val="0"/>
        </a:spcAft>
        <a:defRPr sz="2250">
          <a:solidFill>
            <a:schemeClr val="tx2"/>
          </a:solidFill>
          <a:latin typeface="Century Schoolbook" pitchFamily="18" charset="0"/>
        </a:defRPr>
      </a:lvl7pPr>
      <a:lvl8pPr marL="1028700" algn="l" rtl="0" eaLnBrk="1" fontAlgn="base" hangingPunct="1">
        <a:spcBef>
          <a:spcPct val="0"/>
        </a:spcBef>
        <a:spcAft>
          <a:spcPct val="0"/>
        </a:spcAft>
        <a:defRPr sz="2250">
          <a:solidFill>
            <a:schemeClr val="tx2"/>
          </a:solidFill>
          <a:latin typeface="Century Schoolbook" pitchFamily="18" charset="0"/>
        </a:defRPr>
      </a:lvl8pPr>
      <a:lvl9pPr marL="1371600" algn="l" rtl="0" eaLnBrk="1" fontAlgn="base" hangingPunct="1">
        <a:spcBef>
          <a:spcPct val="0"/>
        </a:spcBef>
        <a:spcAft>
          <a:spcPct val="0"/>
        </a:spcAft>
        <a:defRPr sz="2250">
          <a:solidFill>
            <a:schemeClr val="tx2"/>
          </a:solidFill>
          <a:latin typeface="Century Schoolbook" pitchFamily="18" charset="0"/>
        </a:defRPr>
      </a:lvl9pPr>
    </p:titleStyle>
    <p:bodyStyle>
      <a:lvl1pPr marL="204788" indent="-204788" algn="l" rtl="0" eaLnBrk="1" fontAlgn="base" hangingPunct="1">
        <a:spcBef>
          <a:spcPts val="450"/>
        </a:spcBef>
        <a:spcAft>
          <a:spcPct val="0"/>
        </a:spcAft>
        <a:buClr>
          <a:schemeClr val="accent1"/>
        </a:buClr>
        <a:buSzPct val="70000"/>
        <a:buFont typeface="Wingdings" pitchFamily="2" charset="2"/>
        <a:buChar char=""/>
        <a:defRPr sz="1800" kern="1200">
          <a:solidFill>
            <a:schemeClr val="tx1"/>
          </a:solidFill>
          <a:latin typeface="+mn-lt"/>
          <a:ea typeface="+mn-ea"/>
          <a:cs typeface="+mn-cs"/>
        </a:defRPr>
      </a:lvl1pPr>
      <a:lvl2pPr marL="479822" indent="-204788" algn="l" rtl="0" eaLnBrk="1" fontAlgn="base" hangingPunct="1">
        <a:spcBef>
          <a:spcPct val="20000"/>
        </a:spcBef>
        <a:spcAft>
          <a:spcPct val="0"/>
        </a:spcAft>
        <a:buClr>
          <a:schemeClr val="accent1"/>
        </a:buClr>
        <a:buSzPct val="80000"/>
        <a:buFont typeface="Wingdings 2" pitchFamily="18" charset="2"/>
        <a:buChar char=""/>
        <a:defRPr sz="1575" kern="1200">
          <a:solidFill>
            <a:schemeClr val="tx1"/>
          </a:solidFill>
          <a:latin typeface="+mn-lt"/>
          <a:ea typeface="+mn-ea"/>
          <a:cs typeface="+mn-cs"/>
        </a:defRPr>
      </a:lvl2pPr>
      <a:lvl3pPr marL="685800" indent="-136922" algn="l" rtl="0" eaLnBrk="1" fontAlgn="base" hangingPunct="1">
        <a:spcBef>
          <a:spcPct val="20000"/>
        </a:spcBef>
        <a:spcAft>
          <a:spcPct val="0"/>
        </a:spcAft>
        <a:buClr>
          <a:srgbClr val="E0752F"/>
        </a:buClr>
        <a:buSzPct val="60000"/>
        <a:buFont typeface="Wingdings" pitchFamily="2" charset="2"/>
        <a:buChar char=""/>
        <a:defRPr sz="1800" kern="1200">
          <a:solidFill>
            <a:schemeClr val="tx1"/>
          </a:solidFill>
          <a:latin typeface="+mn-lt"/>
          <a:ea typeface="+mn-ea"/>
          <a:cs typeface="+mn-cs"/>
        </a:defRPr>
      </a:lvl3pPr>
      <a:lvl4pPr marL="890588" indent="-136922" algn="l" rtl="0" eaLnBrk="1" fontAlgn="base" hangingPunct="1">
        <a:spcBef>
          <a:spcPct val="20000"/>
        </a:spcBef>
        <a:spcAft>
          <a:spcPct val="0"/>
        </a:spcAft>
        <a:buClr>
          <a:srgbClr val="FEC3AE"/>
        </a:buClr>
        <a:buSzPct val="60000"/>
        <a:buFont typeface="Wingdings" pitchFamily="2" charset="2"/>
        <a:buChar char=""/>
        <a:defRPr sz="1500" kern="1200">
          <a:solidFill>
            <a:schemeClr val="tx1"/>
          </a:solidFill>
          <a:latin typeface="+mn-lt"/>
          <a:ea typeface="+mn-ea"/>
          <a:cs typeface="+mn-cs"/>
        </a:defRPr>
      </a:lvl4pPr>
      <a:lvl5pPr marL="1096566" indent="-136922" algn="l" rtl="0" eaLnBrk="1" fontAlgn="base" hangingPunct="1">
        <a:spcBef>
          <a:spcPct val="20000"/>
        </a:spcBef>
        <a:spcAft>
          <a:spcPct val="0"/>
        </a:spcAft>
        <a:buClr>
          <a:srgbClr val="BDCAE9"/>
        </a:buClr>
        <a:buSzPct val="68000"/>
        <a:buFont typeface="Wingdings 2" pitchFamily="18" charset="2"/>
        <a:buChar char=""/>
        <a:defRPr sz="1200" kern="1200">
          <a:solidFill>
            <a:schemeClr val="tx1"/>
          </a:solidFill>
          <a:latin typeface="+mn-lt"/>
          <a:ea typeface="+mn-ea"/>
          <a:cs typeface="+mn-cs"/>
        </a:defRPr>
      </a:lvl5pPr>
      <a:lvl6pPr marL="1303020" indent="-137160" algn="l" rtl="0" eaLnBrk="1" latinLnBrk="0" hangingPunct="1">
        <a:spcBef>
          <a:spcPct val="20000"/>
        </a:spcBef>
        <a:buClr>
          <a:schemeClr val="accent1"/>
        </a:buClr>
        <a:buChar char="•"/>
        <a:defRPr kumimoji="0" sz="1200" kern="1200">
          <a:solidFill>
            <a:schemeClr val="tx2"/>
          </a:solidFill>
          <a:latin typeface="+mn-lt"/>
          <a:ea typeface="+mn-ea"/>
          <a:cs typeface="+mn-cs"/>
        </a:defRPr>
      </a:lvl6pPr>
      <a:lvl7pPr marL="1508760" indent="-137160" algn="l" rtl="0" eaLnBrk="1" latinLnBrk="0" hangingPunct="1">
        <a:spcBef>
          <a:spcPct val="20000"/>
        </a:spcBef>
        <a:buClr>
          <a:schemeClr val="accent1">
            <a:tint val="60000"/>
          </a:schemeClr>
        </a:buClr>
        <a:buSzPct val="60000"/>
        <a:buFont typeface="Wingdings"/>
        <a:buChar char=""/>
        <a:defRPr kumimoji="0" sz="1050" kern="1200" baseline="0">
          <a:solidFill>
            <a:schemeClr val="tx2"/>
          </a:solidFill>
          <a:latin typeface="+mn-lt"/>
          <a:ea typeface="+mn-ea"/>
          <a:cs typeface="+mn-cs"/>
        </a:defRPr>
      </a:lvl7pPr>
      <a:lvl8pPr marL="1714500" indent="-137160" algn="l" rtl="0" eaLnBrk="1" latinLnBrk="0" hangingPunct="1">
        <a:spcBef>
          <a:spcPct val="20000"/>
        </a:spcBef>
        <a:buClr>
          <a:schemeClr val="accent2"/>
        </a:buClr>
        <a:buChar char="•"/>
        <a:defRPr kumimoji="0" sz="1050" kern="1200" cap="small" baseline="0">
          <a:solidFill>
            <a:schemeClr val="tx2"/>
          </a:solidFill>
          <a:latin typeface="+mn-lt"/>
          <a:ea typeface="+mn-ea"/>
          <a:cs typeface="+mn-cs"/>
        </a:defRPr>
      </a:lvl8pPr>
      <a:lvl9pPr marL="1920240" indent="-137160" algn="l" rtl="0" eaLnBrk="1" latinLnBrk="0" hangingPunct="1">
        <a:spcBef>
          <a:spcPct val="20000"/>
        </a:spcBef>
        <a:buClr>
          <a:schemeClr val="accent1">
            <a:shade val="75000"/>
          </a:schemeClr>
        </a:buClr>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scikit-learn.org/stable/modules/generated/sklearn.neighbors.NearestNeighbors.html#sklearn.neighbors.NearestNeighbors.radius_neighbors" TargetMode="External"/><Relationship Id="rId2" Type="http://schemas.openxmlformats.org/officeDocument/2006/relationships/hyperlink" Target="https://scikit-learn.org/stable/modules/generated/sklearn.neighbors.NearestNeighbors.html#sklearn.neighbors.NearestNeighbors.kneighbors" TargetMode="External"/><Relationship Id="rId1" Type="http://schemas.openxmlformats.org/officeDocument/2006/relationships/slideLayout" Target="../slideLayouts/slideLayout2.xml"/><Relationship Id="rId6" Type="http://schemas.openxmlformats.org/officeDocument/2006/relationships/hyperlink" Target="https://scikit-learn.org/stable/modules/generated/sklearn.neighbors.NearestNeighbors.html#sklearn.neighbors.NearestNeighbors.fit" TargetMode="External"/><Relationship Id="rId5" Type="http://schemas.openxmlformats.org/officeDocument/2006/relationships/hyperlink" Target="https://scikit-learn.org/stable/modules/generated/sklearn.neighbors.KDTree.html#sklearn.neighbors.KDTree" TargetMode="External"/><Relationship Id="rId4" Type="http://schemas.openxmlformats.org/officeDocument/2006/relationships/hyperlink" Target="https://scikit-learn.org/stable/modules/generated/sklearn.neighbors.BallTree.html#sklearn.neighbors.BallTree"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scikit-learn.org/stable/modules/generated/sklearn.metrics.pairwise.cosine_distances.html#sklearn.metrics.pairwise.cosine_distances" TargetMode="External"/><Relationship Id="rId2" Type="http://schemas.openxmlformats.org/officeDocument/2006/relationships/hyperlink" Target="https://scikit-learn.org/stable/modules/generated/sklearn.metrics.DistanceMetric.html#sklearn.metrics.DistanceMetric" TargetMode="External"/><Relationship Id="rId1" Type="http://schemas.openxmlformats.org/officeDocument/2006/relationships/slideLayout" Target="../slideLayouts/slideLayout2.xml"/><Relationship Id="rId5" Type="http://schemas.openxmlformats.org/officeDocument/2006/relationships/hyperlink" Target="https://joblib.readthedocs.io/en/latest/parallel.html#joblib.parallel_backend" TargetMode="External"/><Relationship Id="rId4" Type="http://schemas.openxmlformats.org/officeDocument/2006/relationships/hyperlink" Target="https://scikit-learn.org/stable/glossary.html#term-sparse-graph"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082769-3A72-4FE3-AEEA-82FFF327CC93}"/>
              </a:ext>
            </a:extLst>
          </p:cNvPr>
          <p:cNvSpPr>
            <a:spLocks noGrp="1"/>
          </p:cNvSpPr>
          <p:nvPr>
            <p:ph type="subTitle" idx="1"/>
          </p:nvPr>
        </p:nvSpPr>
        <p:spPr>
          <a:xfrm>
            <a:off x="3854386" y="4021585"/>
            <a:ext cx="6405239" cy="255776"/>
          </a:xfrm>
        </p:spPr>
        <p:txBody>
          <a:bodyPr/>
          <a:lstStyle/>
          <a:p>
            <a:pPr algn="ctr"/>
            <a:r>
              <a:rPr lang="en-US" sz="2550" dirty="0">
                <a:solidFill>
                  <a:schemeClr val="tx1"/>
                </a:solidFill>
                <a:cs typeface="Calibri" panose="020F0502020204030204" pitchFamily="34" charset="0"/>
              </a:rPr>
              <a:t>SAL INSTITUTE OF TECHNOLOGY AND ENGINEERING RESEARCH</a:t>
            </a:r>
            <a:endParaRPr lang="en-IN" sz="2550" dirty="0">
              <a:solidFill>
                <a:schemeClr val="tx1"/>
              </a:solidFill>
              <a:cs typeface="Calibri" panose="020F0502020204030204" pitchFamily="34" charset="0"/>
            </a:endParaRPr>
          </a:p>
        </p:txBody>
      </p:sp>
      <p:sp>
        <p:nvSpPr>
          <p:cNvPr id="5" name="Slide Number Placeholder 4">
            <a:extLst>
              <a:ext uri="{FF2B5EF4-FFF2-40B4-BE49-F238E27FC236}">
                <a16:creationId xmlns:a16="http://schemas.microsoft.com/office/drawing/2014/main" id="{9A4CD68C-B036-4EDC-848C-3DCC7E4FB10D}"/>
              </a:ext>
            </a:extLst>
          </p:cNvPr>
          <p:cNvSpPr>
            <a:spLocks noGrp="1"/>
          </p:cNvSpPr>
          <p:nvPr>
            <p:ph type="sldNum" sz="quarter" idx="12"/>
          </p:nvPr>
        </p:nvSpPr>
        <p:spPr/>
        <p:txBody>
          <a:bodyPr/>
          <a:lstStyle/>
          <a:p>
            <a:fld id="{9E159A74-5383-4DEF-B0EB-E4482EF1CEF5}" type="slidenum">
              <a:rPr lang="en-IN" smtClean="0"/>
              <a:pPr/>
              <a:t>1</a:t>
            </a:fld>
            <a:endParaRPr lang="en-IN"/>
          </a:p>
        </p:txBody>
      </p:sp>
      <p:pic>
        <p:nvPicPr>
          <p:cNvPr id="4" name="Picture 2" descr="SAL">
            <a:extLst>
              <a:ext uri="{FF2B5EF4-FFF2-40B4-BE49-F238E27FC236}">
                <a16:creationId xmlns:a16="http://schemas.microsoft.com/office/drawing/2014/main" id="{55539FC6-99BB-40D0-B49B-53CA7583AB0F}"/>
              </a:ext>
            </a:extLst>
          </p:cNvPr>
          <p:cNvPicPr>
            <a:picLocks noChangeAspect="1" noChangeArrowheads="1"/>
          </p:cNvPicPr>
          <p:nvPr/>
        </p:nvPicPr>
        <p:blipFill>
          <a:blip r:embed="rId2"/>
          <a:srcRect/>
          <a:stretch>
            <a:fillRect/>
          </a:stretch>
        </p:blipFill>
        <p:spPr bwMode="auto">
          <a:xfrm>
            <a:off x="4219739" y="1675490"/>
            <a:ext cx="5602340" cy="1342031"/>
          </a:xfrm>
          <a:prstGeom prst="rect">
            <a:avLst/>
          </a:prstGeom>
          <a:noFill/>
          <a:ln w="9525">
            <a:noFill/>
            <a:miter lim="800000"/>
            <a:headEnd/>
            <a:tailEnd/>
          </a:ln>
        </p:spPr>
      </p:pic>
    </p:spTree>
    <p:extLst>
      <p:ext uri="{BB962C8B-B14F-4D97-AF65-F5344CB8AC3E}">
        <p14:creationId xmlns:p14="http://schemas.microsoft.com/office/powerpoint/2010/main" val="470792315"/>
      </p:ext>
    </p:extLst>
  </p:cSld>
  <p:clrMapOvr>
    <a:masterClrMapping/>
  </p:clrMapOvr>
  <p:transition spd="slow">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91C13-E3D9-459B-932D-56282C3EB1A7}"/>
              </a:ext>
            </a:extLst>
          </p:cNvPr>
          <p:cNvSpPr txBox="1"/>
          <p:nvPr/>
        </p:nvSpPr>
        <p:spPr>
          <a:xfrm>
            <a:off x="2208848" y="1330783"/>
            <a:ext cx="7749540" cy="4297074"/>
          </a:xfrm>
          <a:prstGeom prst="rect">
            <a:avLst/>
          </a:prstGeom>
          <a:noFill/>
        </p:spPr>
        <p:txBody>
          <a:bodyPr wrap="square" rtlCol="0" anchor="ctr">
            <a:spAutoFit/>
          </a:bodyPr>
          <a:lstStyle/>
          <a:p>
            <a:pPr marL="88900" marR="779780" algn="just">
              <a:lnSpc>
                <a:spcPct val="107000"/>
              </a:lnSpc>
              <a:spcAft>
                <a:spcPts val="0"/>
              </a:spcAft>
            </a:pPr>
            <a:r>
              <a:rPr lang="en-US" sz="1800" dirty="0">
                <a:effectLst/>
                <a:latin typeface="Times New Roman" panose="02020603050405020304" pitchFamily="18" charset="0"/>
                <a:ea typeface="Times New Roman" panose="02020603050405020304" pitchFamily="18" charset="0"/>
              </a:rPr>
              <a:t>Data</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Science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analysis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playing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most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significant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role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today</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covering </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every industry in the market. For e.g., finance, e-commerce, business,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education,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government.</a:t>
            </a:r>
            <a:endParaRPr lang="en-IN" sz="1800" dirty="0">
              <a:effectLst/>
              <a:latin typeface="Times New Roman" panose="02020603050405020304" pitchFamily="18" charset="0"/>
              <a:ea typeface="Times New Roman" panose="02020603050405020304" pitchFamily="18" charset="0"/>
            </a:endParaRPr>
          </a:p>
          <a:p>
            <a:pPr marL="88900" marR="604520" algn="just">
              <a:lnSpc>
                <a:spcPct val="107000"/>
              </a:lnSpc>
              <a:spcBef>
                <a:spcPts val="795"/>
              </a:spcBef>
              <a:spcAft>
                <a:spcPts val="0"/>
              </a:spcAft>
            </a:pPr>
            <a:r>
              <a:rPr lang="en-US" sz="1800" dirty="0">
                <a:effectLst/>
                <a:latin typeface="Times New Roman" panose="02020603050405020304" pitchFamily="18" charset="0"/>
                <a:ea typeface="Times New Roman" panose="02020603050405020304" pitchFamily="18" charset="0"/>
              </a:rPr>
              <a:t>Now organizations play a 360-degree role to analyze the behavior and interest</a:t>
            </a:r>
            <a:r>
              <a:rPr lang="en-US" sz="1800" spc="-335"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customers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take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favor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them.</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analyzed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programming language such as python which is one of the most versatile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language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helps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doing 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things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endParaRPr lang="en-IN" sz="1800" dirty="0">
              <a:effectLst/>
              <a:latin typeface="Times New Roman" panose="02020603050405020304" pitchFamily="18" charset="0"/>
              <a:ea typeface="Times New Roman" panose="02020603050405020304" pitchFamily="18" charset="0"/>
            </a:endParaRPr>
          </a:p>
          <a:p>
            <a:pPr marL="88900" marR="652780" algn="just">
              <a:lnSpc>
                <a:spcPct val="107000"/>
              </a:lnSpc>
              <a:spcBef>
                <a:spcPts val="800"/>
              </a:spcBef>
              <a:spcAft>
                <a:spcPts val="0"/>
              </a:spcAft>
            </a:pPr>
            <a:r>
              <a:rPr lang="en-US" sz="1800" dirty="0">
                <a:effectLst/>
                <a:latin typeface="Times New Roman" panose="02020603050405020304" pitchFamily="18" charset="0"/>
                <a:ea typeface="Times New Roman" panose="02020603050405020304" pitchFamily="18" charset="0"/>
              </a:rPr>
              <a:t>Netflix is a pure data science project that reached at the top through analyzing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every single interest of their customers. Key terminology that are used in Data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Science are: Data Visualization, Anaconda </a:t>
            </a:r>
            <a:r>
              <a:rPr lang="en-US" sz="1800" dirty="0" err="1">
                <a:effectLst/>
                <a:latin typeface="Times New Roman" panose="02020603050405020304" pitchFamily="18" charset="0"/>
                <a:ea typeface="Times New Roman" panose="02020603050405020304" pitchFamily="18" charset="0"/>
              </a:rPr>
              <a:t>Jupyter</a:t>
            </a:r>
            <a:r>
              <a:rPr lang="en-US" sz="1800" dirty="0">
                <a:effectLst/>
                <a:latin typeface="Times New Roman" panose="02020603050405020304" pitchFamily="18" charset="0"/>
                <a:ea typeface="Times New Roman" panose="02020603050405020304" pitchFamily="18" charset="0"/>
              </a:rPr>
              <a:t> Notebook, Exploratory Data</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Analysis, Machine Learning, Data wrangling, and Evaluation using scikit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library’s surprise module.</a:t>
            </a:r>
            <a:endParaRPr lang="en-IN" sz="1800" dirty="0">
              <a:effectLst/>
              <a:latin typeface="Times New Roman" panose="02020603050405020304" pitchFamily="18" charset="0"/>
              <a:ea typeface="Times New Roman" panose="02020603050405020304" pitchFamily="18" charset="0"/>
            </a:endParaRPr>
          </a:p>
          <a:p>
            <a:endParaRPr lang="en-IN"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E817CBA-8CD2-40D4-A78B-6595DCDB24F0}"/>
              </a:ext>
            </a:extLst>
          </p:cNvPr>
          <p:cNvSpPr>
            <a:spLocks noGrp="1"/>
          </p:cNvSpPr>
          <p:nvPr>
            <p:ph type="sldNum" sz="quarter" idx="12"/>
          </p:nvPr>
        </p:nvSpPr>
        <p:spPr/>
        <p:txBody>
          <a:bodyPr/>
          <a:lstStyle/>
          <a:p>
            <a:fld id="{9E159A74-5383-4DEF-B0EB-E4482EF1CEF5}" type="slidenum">
              <a:rPr lang="en-IN" smtClean="0"/>
              <a:pPr/>
              <a:t>10</a:t>
            </a:fld>
            <a:endParaRPr lang="en-IN" dirty="0"/>
          </a:p>
        </p:txBody>
      </p:sp>
    </p:spTree>
    <p:extLst>
      <p:ext uri="{BB962C8B-B14F-4D97-AF65-F5344CB8AC3E}">
        <p14:creationId xmlns:p14="http://schemas.microsoft.com/office/powerpoint/2010/main" val="1725998016"/>
      </p:ext>
    </p:extLst>
  </p:cSld>
  <p:clrMapOvr>
    <a:masterClrMapping/>
  </p:clrMapOvr>
  <p:transition spd="slow">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7627-4A9C-4984-8EC2-F0329E9C1E14}"/>
              </a:ext>
            </a:extLst>
          </p:cNvPr>
          <p:cNvSpPr>
            <a:spLocks noGrp="1"/>
          </p:cNvSpPr>
          <p:nvPr>
            <p:ph type="ctrTitle"/>
          </p:nvPr>
        </p:nvSpPr>
        <p:spPr>
          <a:xfrm>
            <a:off x="3595111" y="2116183"/>
            <a:ext cx="6544644" cy="2225535"/>
          </a:xfrm>
        </p:spPr>
        <p:txBody>
          <a:bodyPr>
            <a:noAutofit/>
          </a:bodyPr>
          <a:lstStyle/>
          <a:p>
            <a:pPr>
              <a:lnSpc>
                <a:spcPct val="70000"/>
              </a:lnSpc>
              <a:spcBef>
                <a:spcPts val="0"/>
              </a:spcBef>
            </a:pPr>
            <a:r>
              <a:rPr lang="en-US" sz="32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chapter:6 </a:t>
            </a:r>
            <a:br>
              <a:rPr lang="en-US"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a:t>
            </a:r>
            <a:endParaRPr lang="en-IN"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88E6294-4F58-43B6-B50F-47CD76BBFE8A}"/>
              </a:ext>
            </a:extLst>
          </p:cNvPr>
          <p:cNvSpPr>
            <a:spLocks noGrp="1"/>
          </p:cNvSpPr>
          <p:nvPr>
            <p:ph type="sldNum" sz="quarter" idx="12"/>
          </p:nvPr>
        </p:nvSpPr>
        <p:spPr/>
        <p:txBody>
          <a:bodyPr/>
          <a:lstStyle/>
          <a:p>
            <a:fld id="{9E159A74-5383-4DEF-B0EB-E4482EF1CEF5}" type="slidenum">
              <a:rPr lang="en-IN" smtClean="0"/>
              <a:pPr/>
              <a:t>100</a:t>
            </a:fld>
            <a:endParaRPr lang="en-IN"/>
          </a:p>
        </p:txBody>
      </p:sp>
      <p:sp>
        <p:nvSpPr>
          <p:cNvPr id="5" name="TextBox 4">
            <a:extLst>
              <a:ext uri="{FF2B5EF4-FFF2-40B4-BE49-F238E27FC236}">
                <a16:creationId xmlns:a16="http://schemas.microsoft.com/office/drawing/2014/main" id="{4FD00CDA-42A5-41BD-B7F6-1780B9A5ADDC}"/>
              </a:ext>
            </a:extLst>
          </p:cNvPr>
          <p:cNvSpPr txBox="1"/>
          <p:nvPr/>
        </p:nvSpPr>
        <p:spPr>
          <a:xfrm>
            <a:off x="2492994" y="3605242"/>
            <a:ext cx="1049867" cy="923330"/>
          </a:xfrm>
          <a:prstGeom prst="rect">
            <a:avLst/>
          </a:prstGeom>
          <a:noFill/>
        </p:spPr>
        <p:txBody>
          <a:bodyPr wrap="square" rtlCol="0">
            <a:spAutoFit/>
          </a:bodyPr>
          <a:lstStyle/>
          <a:p>
            <a:r>
              <a:rPr lang="en-US" sz="5400" b="1" dirty="0">
                <a:solidFill>
                  <a:schemeClr val="bg1"/>
                </a:solidFill>
                <a:latin typeface="Calibri" panose="020F0502020204030204" pitchFamily="34" charset="0"/>
                <a:cs typeface="Calibri" panose="020F0502020204030204" pitchFamily="34" charset="0"/>
              </a:rPr>
              <a:t>6.</a:t>
            </a:r>
            <a:endParaRPr lang="en-IN"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8286556"/>
      </p:ext>
    </p:extLst>
  </p:cSld>
  <p:clrMapOvr>
    <a:masterClrMapping/>
  </p:clrMapOvr>
  <p:transition spd="slow">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101</a:t>
            </a:fld>
            <a:endParaRPr lang="en-IN"/>
          </a:p>
        </p:txBody>
      </p:sp>
      <p:sp>
        <p:nvSpPr>
          <p:cNvPr id="6" name="TextBox 5">
            <a:extLst>
              <a:ext uri="{FF2B5EF4-FFF2-40B4-BE49-F238E27FC236}">
                <a16:creationId xmlns:a16="http://schemas.microsoft.com/office/drawing/2014/main" id="{24AECBB8-1829-04E4-397A-91C6A060F09E}"/>
              </a:ext>
            </a:extLst>
          </p:cNvPr>
          <p:cNvSpPr txBox="1"/>
          <p:nvPr/>
        </p:nvSpPr>
        <p:spPr>
          <a:xfrm>
            <a:off x="772159" y="0"/>
            <a:ext cx="10067291" cy="4358116"/>
          </a:xfrm>
          <a:prstGeom prst="rect">
            <a:avLst/>
          </a:prstGeom>
          <a:noFill/>
        </p:spPr>
        <p:txBody>
          <a:bodyPr wrap="square">
            <a:spAutoFit/>
          </a:bodyPr>
          <a:lstStyle/>
          <a:p>
            <a:pPr algn="ctr"/>
            <a:r>
              <a:rPr lang="en-US" sz="3200" b="1"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 of all , this internship has provided me the opportunity to explore the domain of Data Science and Machine Learning. During the initial phases of internship, we started learning from the basics of python. Then gradually our work flow shifted towards the understanding of our project title Recommender System with Sentiment Analysis. </a:t>
            </a:r>
          </a:p>
          <a:p>
            <a:pPr algn="just"/>
            <a:r>
              <a:rPr lang="en-US" sz="1600" dirty="0">
                <a:effectLst/>
                <a:latin typeface="Times New Roman" panose="02020603050405020304" pitchFamily="18" charset="0"/>
                <a:ea typeface="Times New Roman" panose="02020603050405020304" pitchFamily="18" charset="0"/>
              </a:rPr>
              <a:t>Sentiment Analysis is a type of analysis made on the basis of reviews given by the customers in context to a particular product. Then the analysis obtained is converted into numeric format within some range. This can be clubbed with original rating of product to obtain a more authentic and finer rating which actually depicts how worthy the product is.</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In this project I have even learned to make recommendation engine. My project gives recommendation of books when the user inputs id of book. Using sentiment analysis with recommendation system improves the results of recommendation. Organizations use such results helps in improving customer satisfaction which eventually increases their profits. </a:t>
            </a:r>
          </a:p>
          <a:p>
            <a:pPr algn="just"/>
            <a:r>
              <a:rPr lang="en-US" sz="1600" dirty="0">
                <a:effectLst/>
                <a:latin typeface="Times New Roman" panose="02020603050405020304" pitchFamily="18" charset="0"/>
                <a:ea typeface="Times New Roman" panose="02020603050405020304" pitchFamily="18" charset="0"/>
              </a:rPr>
              <a:t>This internship has helped me to improve my knowledge in technical as well as professional work field. Finally, I would like to thank all my mentors for supporting me throughout the entire internship period.   </a:t>
            </a:r>
            <a:endParaRPr lang="en-IN" sz="1600" dirty="0">
              <a:effectLst/>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algn="just"/>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53533631"/>
      </p:ext>
    </p:extLst>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4DB9-2467-4CCC-8223-B3DBB3D0B5A8}"/>
              </a:ext>
            </a:extLst>
          </p:cNvPr>
          <p:cNvSpPr>
            <a:spLocks noGrp="1"/>
          </p:cNvSpPr>
          <p:nvPr>
            <p:ph type="ctrTitle"/>
          </p:nvPr>
        </p:nvSpPr>
        <p:spPr>
          <a:xfrm>
            <a:off x="4532479" y="3076833"/>
            <a:ext cx="4850754" cy="2054459"/>
          </a:xfrm>
        </p:spPr>
        <p:txBody>
          <a:bodyPr>
            <a:noAutofit/>
          </a:bodyPr>
          <a:lstStyle/>
          <a:p>
            <a:r>
              <a:rPr lang="en-US" sz="32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CHAPTER:4</a:t>
            </a:r>
            <a:br>
              <a:rPr lang="en-US"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DAY – WISE TASKS</a:t>
            </a:r>
            <a:endParaRPr lang="en-IN"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55AA009-C17C-4811-AABA-FBF0F6253EAC}"/>
              </a:ext>
            </a:extLst>
          </p:cNvPr>
          <p:cNvSpPr>
            <a:spLocks noGrp="1"/>
          </p:cNvSpPr>
          <p:nvPr>
            <p:ph type="sldNum" sz="quarter" idx="12"/>
          </p:nvPr>
        </p:nvSpPr>
        <p:spPr/>
        <p:txBody>
          <a:bodyPr/>
          <a:lstStyle/>
          <a:p>
            <a:fld id="{9E159A74-5383-4DEF-B0EB-E4482EF1CEF5}" type="slidenum">
              <a:rPr lang="en-IN" smtClean="0"/>
              <a:pPr/>
              <a:t>11</a:t>
            </a:fld>
            <a:endParaRPr lang="en-IN"/>
          </a:p>
        </p:txBody>
      </p:sp>
      <p:sp>
        <p:nvSpPr>
          <p:cNvPr id="4" name="TextBox 3">
            <a:extLst>
              <a:ext uri="{FF2B5EF4-FFF2-40B4-BE49-F238E27FC236}">
                <a16:creationId xmlns:a16="http://schemas.microsoft.com/office/drawing/2014/main" id="{4EBE6BF7-C701-4F25-9321-74D8DE82E8CD}"/>
              </a:ext>
            </a:extLst>
          </p:cNvPr>
          <p:cNvSpPr txBox="1"/>
          <p:nvPr/>
        </p:nvSpPr>
        <p:spPr>
          <a:xfrm flipH="1">
            <a:off x="2480960" y="3618014"/>
            <a:ext cx="920461" cy="923330"/>
          </a:xfrm>
          <a:prstGeom prst="rect">
            <a:avLst/>
          </a:prstGeom>
          <a:noFill/>
        </p:spPr>
        <p:txBody>
          <a:bodyPr wrap="square" rtlCol="0">
            <a:spAutoFit/>
          </a:bodyPr>
          <a:lstStyle/>
          <a:p>
            <a:r>
              <a:rPr lang="en-US" sz="5400" b="1" dirty="0">
                <a:solidFill>
                  <a:schemeClr val="bg1"/>
                </a:solidFill>
                <a:latin typeface="Calibri" panose="020F0502020204030204" pitchFamily="34" charset="0"/>
                <a:cs typeface="Calibri" panose="020F0502020204030204" pitchFamily="34" charset="0"/>
              </a:rPr>
              <a:t>4.</a:t>
            </a:r>
            <a:endParaRPr lang="en-IN"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5395303"/>
      </p:ext>
    </p:extLst>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12</a:t>
            </a:fld>
            <a:endParaRPr lang="en-IN"/>
          </a:p>
        </p:txBody>
      </p:sp>
      <p:sp>
        <p:nvSpPr>
          <p:cNvPr id="9" name="TextBox 8">
            <a:extLst>
              <a:ext uri="{FF2B5EF4-FFF2-40B4-BE49-F238E27FC236}">
                <a16:creationId xmlns:a16="http://schemas.microsoft.com/office/drawing/2014/main" id="{1EBC8B02-D80B-4F43-976C-0770F6654C19}"/>
              </a:ext>
            </a:extLst>
          </p:cNvPr>
          <p:cNvSpPr txBox="1"/>
          <p:nvPr/>
        </p:nvSpPr>
        <p:spPr>
          <a:xfrm>
            <a:off x="4964411" y="474581"/>
            <a:ext cx="3813979" cy="615553"/>
          </a:xfrm>
          <a:prstGeom prst="rect">
            <a:avLst/>
          </a:prstGeom>
          <a:noFill/>
        </p:spPr>
        <p:txBody>
          <a:bodyPr wrap="square" rtlCol="0">
            <a:spAutoFit/>
          </a:bodyPr>
          <a:lstStyle/>
          <a:p>
            <a:pPr algn="just"/>
            <a:r>
              <a:rPr lang="en-US" sz="3400" b="1" dirty="0">
                <a:latin typeface="Calibri" panose="020F0502020204030204" pitchFamily="34" charset="0"/>
                <a:cs typeface="Calibri" panose="020F0502020204030204" pitchFamily="34" charset="0"/>
              </a:rPr>
              <a:t>INDEX</a:t>
            </a:r>
            <a:endParaRPr lang="en-IN" sz="3400" b="1"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45C6FB00-3DEC-EE93-83B5-3D1843A71630}"/>
              </a:ext>
            </a:extLst>
          </p:cNvPr>
          <p:cNvGraphicFramePr>
            <a:graphicFrameLocks noGrp="1"/>
          </p:cNvGraphicFramePr>
          <p:nvPr>
            <p:extLst>
              <p:ext uri="{D42A27DB-BD31-4B8C-83A1-F6EECF244321}">
                <p14:modId xmlns:p14="http://schemas.microsoft.com/office/powerpoint/2010/main" val="2195538666"/>
              </p:ext>
            </p:extLst>
          </p:nvPr>
        </p:nvGraphicFramePr>
        <p:xfrm>
          <a:off x="781234" y="1090133"/>
          <a:ext cx="9756559" cy="4911178"/>
        </p:xfrm>
        <a:graphic>
          <a:graphicData uri="http://schemas.openxmlformats.org/drawingml/2006/table">
            <a:tbl>
              <a:tblPr firstRow="1" firstCol="1" bandRow="1">
                <a:tableStyleId>{5C22544A-7EE6-4342-B048-85BDC9FD1C3A}</a:tableStyleId>
              </a:tblPr>
              <a:tblGrid>
                <a:gridCol w="1379376">
                  <a:extLst>
                    <a:ext uri="{9D8B030D-6E8A-4147-A177-3AD203B41FA5}">
                      <a16:colId xmlns:a16="http://schemas.microsoft.com/office/drawing/2014/main" val="3125062300"/>
                    </a:ext>
                  </a:extLst>
                </a:gridCol>
                <a:gridCol w="8377183">
                  <a:extLst>
                    <a:ext uri="{9D8B030D-6E8A-4147-A177-3AD203B41FA5}">
                      <a16:colId xmlns:a16="http://schemas.microsoft.com/office/drawing/2014/main" val="4107254493"/>
                    </a:ext>
                  </a:extLst>
                </a:gridCol>
              </a:tblGrid>
              <a:tr h="333770">
                <a:tc>
                  <a:txBody>
                    <a:bodyPr/>
                    <a:lstStyle/>
                    <a:p>
                      <a:pPr algn="just"/>
                      <a:r>
                        <a:rPr lang="en-US" sz="1400">
                          <a:effectLst/>
                        </a:rPr>
                        <a:t>Sr. 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400">
                          <a:effectLst/>
                        </a:rPr>
                        <a:t>Description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38992998"/>
                  </a:ext>
                </a:extLst>
              </a:tr>
              <a:tr h="286088">
                <a:tc>
                  <a:txBody>
                    <a:bodyPr/>
                    <a:lstStyle/>
                    <a:p>
                      <a:pPr algn="just"/>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Basic</a:t>
                      </a:r>
                      <a:r>
                        <a:rPr lang="en-US" sz="1200" spc="-30">
                          <a:effectLst/>
                        </a:rPr>
                        <a:t> introduction</a:t>
                      </a:r>
                      <a:r>
                        <a:rPr lang="en-US" sz="1200" spc="-15">
                          <a:effectLst/>
                        </a:rPr>
                        <a:t> </a:t>
                      </a:r>
                      <a:r>
                        <a:rPr lang="en-US" sz="1200">
                          <a:effectLst/>
                        </a:rPr>
                        <a:t>and</a:t>
                      </a:r>
                      <a:r>
                        <a:rPr lang="en-US" sz="1200" spc="-25">
                          <a:effectLst/>
                        </a:rPr>
                        <a:t> domain</a:t>
                      </a:r>
                      <a:r>
                        <a:rPr lang="en-US" sz="1200" spc="-15">
                          <a:effectLst/>
                        </a:rPr>
                        <a:t> knowledge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3663375"/>
                  </a:ext>
                </a:extLst>
              </a:tr>
              <a:tr h="286088">
                <a:tc>
                  <a:txBody>
                    <a:bodyPr/>
                    <a:lstStyle/>
                    <a:p>
                      <a:pPr algn="just"/>
                      <a:r>
                        <a:rPr lang="en-US" sz="1200">
                          <a:effectLst/>
                        </a:rPr>
                        <a:t>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Datatypes in Python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3082719"/>
                  </a:ext>
                </a:extLst>
              </a:tr>
              <a:tr h="286088">
                <a:tc>
                  <a:txBody>
                    <a:bodyPr/>
                    <a:lstStyle/>
                    <a:p>
                      <a:pPr algn="just"/>
                      <a:r>
                        <a:rPr lang="en-US" sz="1200">
                          <a:effectLst/>
                        </a:rPr>
                        <a:t>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Implementing functions in python and using metacharacters for validation       programs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1116052"/>
                  </a:ext>
                </a:extLst>
              </a:tr>
              <a:tr h="286088">
                <a:tc>
                  <a:txBody>
                    <a:bodyPr/>
                    <a:lstStyle/>
                    <a:p>
                      <a:pPr algn="just"/>
                      <a:r>
                        <a:rPr lang="en-US" sz="1200">
                          <a:effectLst/>
                        </a:rPr>
                        <a:t>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Implementing external and internal libraries and learning applications of pandas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3796664"/>
                  </a:ext>
                </a:extLst>
              </a:tr>
              <a:tr h="286088">
                <a:tc>
                  <a:txBody>
                    <a:bodyPr/>
                    <a:lstStyle/>
                    <a:p>
                      <a:pPr algn="just"/>
                      <a:r>
                        <a:rPr lang="en-US" sz="1200">
                          <a:effectLst/>
                        </a:rPr>
                        <a:t>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Learning to convert multiple Series to Dataframe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6051098"/>
                  </a:ext>
                </a:extLst>
              </a:tr>
              <a:tr h="286088">
                <a:tc>
                  <a:txBody>
                    <a:bodyPr/>
                    <a:lstStyle/>
                    <a:p>
                      <a:pPr algn="just"/>
                      <a:r>
                        <a:rPr lang="en-US" sz="1200">
                          <a:effectLst/>
                        </a:rPr>
                        <a:t>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Studying and implementing functions of numpy and matplotlib</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33964992"/>
                  </a:ext>
                </a:extLst>
              </a:tr>
              <a:tr h="286088">
                <a:tc>
                  <a:txBody>
                    <a:bodyPr/>
                    <a:lstStyle/>
                    <a:p>
                      <a:pPr algn="just"/>
                      <a:r>
                        <a:rPr lang="en-US" sz="1200">
                          <a:effectLst/>
                        </a:rPr>
                        <a:t>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Using nltk packages and tokenizing, stemming, lemmatizing and distributing frequency of corpus data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2657997"/>
                  </a:ext>
                </a:extLst>
              </a:tr>
              <a:tr h="286088">
                <a:tc>
                  <a:txBody>
                    <a:bodyPr/>
                    <a:lstStyle/>
                    <a:p>
                      <a:pPr algn="just"/>
                      <a:r>
                        <a:rPr lang="en-US" sz="1200">
                          <a:effectLst/>
                        </a:rPr>
                        <a:t>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Understanding TF IDf Vectorization and loading a json file to find total words and sentences from that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423573"/>
                  </a:ext>
                </a:extLst>
              </a:tr>
              <a:tr h="286088">
                <a:tc>
                  <a:txBody>
                    <a:bodyPr/>
                    <a:lstStyle/>
                    <a:p>
                      <a:pPr algn="just"/>
                      <a:r>
                        <a:rPr lang="en-US" sz="1200">
                          <a:effectLst/>
                        </a:rPr>
                        <a:t>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Implementing label encoding and cleaning the text using stopwords and re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08541"/>
                  </a:ext>
                </a:extLst>
              </a:tr>
              <a:tr h="286088">
                <a:tc>
                  <a:txBody>
                    <a:bodyPr/>
                    <a:lstStyle/>
                    <a:p>
                      <a:pPr algn="just"/>
                      <a:r>
                        <a:rPr lang="en-US" sz="1200">
                          <a:effectLst/>
                        </a:rPr>
                        <a:t>10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Learning to find cosine similarity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0936340"/>
                  </a:ext>
                </a:extLst>
              </a:tr>
              <a:tr h="286088">
                <a:tc>
                  <a:txBody>
                    <a:bodyPr/>
                    <a:lstStyle/>
                    <a:p>
                      <a:pPr algn="just"/>
                      <a:r>
                        <a:rPr lang="en-US" sz="1200">
                          <a:effectLst/>
                        </a:rPr>
                        <a:t>11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Visualizing data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52262577"/>
                  </a:ext>
                </a:extLst>
              </a:tr>
              <a:tr h="286088">
                <a:tc>
                  <a:txBody>
                    <a:bodyPr/>
                    <a:lstStyle/>
                    <a:p>
                      <a:pPr algn="just"/>
                      <a:r>
                        <a:rPr lang="en-US" sz="1200">
                          <a:effectLst/>
                        </a:rPr>
                        <a:t>12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Finding nearest neighbours and their distance values with their indices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3841309"/>
                  </a:ext>
                </a:extLst>
              </a:tr>
              <a:tr h="286088">
                <a:tc>
                  <a:txBody>
                    <a:bodyPr/>
                    <a:lstStyle/>
                    <a:p>
                      <a:pPr algn="just"/>
                      <a:r>
                        <a:rPr lang="en-US" sz="1200">
                          <a:effectLst/>
                        </a:rPr>
                        <a:t>13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Building a recommendation engine using KNN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5918655"/>
                  </a:ext>
                </a:extLst>
              </a:tr>
              <a:tr h="286088">
                <a:tc>
                  <a:txBody>
                    <a:bodyPr/>
                    <a:lstStyle/>
                    <a:p>
                      <a:pPr algn="just"/>
                      <a:r>
                        <a:rPr lang="en-US" sz="1200">
                          <a:effectLst/>
                        </a:rPr>
                        <a:t>14</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Understanding radius and n_neighbours parameter of KNN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6131736"/>
                  </a:ext>
                </a:extLst>
              </a:tr>
              <a:tr h="286088">
                <a:tc>
                  <a:txBody>
                    <a:bodyPr/>
                    <a:lstStyle/>
                    <a:p>
                      <a:pPr algn="just"/>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a:effectLst/>
                        </a:rPr>
                        <a:t>Converting Recommendations into Dataframe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6677828"/>
                  </a:ext>
                </a:extLst>
              </a:tr>
              <a:tr h="286088">
                <a:tc>
                  <a:txBody>
                    <a:bodyPr/>
                    <a:lstStyle/>
                    <a:p>
                      <a:pPr algn="just"/>
                      <a:r>
                        <a:rPr lang="en-US" sz="1200">
                          <a:effectLst/>
                        </a:rPr>
                        <a:t>16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dirty="0">
                          <a:effectLst/>
                        </a:rPr>
                        <a:t>Project- Book Recommendation System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6571204"/>
                  </a:ext>
                </a:extLst>
              </a:tr>
            </a:tbl>
          </a:graphicData>
        </a:graphic>
      </p:graphicFrame>
    </p:spTree>
    <p:extLst>
      <p:ext uri="{BB962C8B-B14F-4D97-AF65-F5344CB8AC3E}">
        <p14:creationId xmlns:p14="http://schemas.microsoft.com/office/powerpoint/2010/main" val="3601943340"/>
      </p:ext>
    </p:extLst>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45F3C-06C9-4CFF-B2D5-C8922F8C41DC}"/>
              </a:ext>
            </a:extLst>
          </p:cNvPr>
          <p:cNvSpPr>
            <a:spLocks noGrp="1"/>
          </p:cNvSpPr>
          <p:nvPr>
            <p:ph type="sldNum" sz="quarter" idx="11"/>
          </p:nvPr>
        </p:nvSpPr>
        <p:spPr/>
        <p:txBody>
          <a:bodyPr/>
          <a:lstStyle/>
          <a:p>
            <a:fld id="{9E159A74-5383-4DEF-B0EB-E4482EF1CEF5}" type="slidenum">
              <a:rPr lang="en-IN" smtClean="0"/>
              <a:pPr/>
              <a:t>13</a:t>
            </a:fld>
            <a:endParaRPr lang="en-IN"/>
          </a:p>
        </p:txBody>
      </p:sp>
      <p:sp>
        <p:nvSpPr>
          <p:cNvPr id="5" name="TextBox 4">
            <a:extLst>
              <a:ext uri="{FF2B5EF4-FFF2-40B4-BE49-F238E27FC236}">
                <a16:creationId xmlns:a16="http://schemas.microsoft.com/office/drawing/2014/main" id="{756ABAE5-EC82-4388-B0EA-69A3E41F8D17}"/>
              </a:ext>
            </a:extLst>
          </p:cNvPr>
          <p:cNvSpPr txBox="1"/>
          <p:nvPr/>
        </p:nvSpPr>
        <p:spPr>
          <a:xfrm flipH="1">
            <a:off x="488272" y="298453"/>
            <a:ext cx="9201688" cy="374077"/>
          </a:xfrm>
          <a:prstGeom prst="rect">
            <a:avLst/>
          </a:prstGeom>
          <a:noFill/>
        </p:spPr>
        <p:txBody>
          <a:bodyPr wrap="square" rtlCol="0">
            <a:spAutoFit/>
          </a:bodyPr>
          <a:lstStyle/>
          <a:p>
            <a:pPr marL="228600" algn="just">
              <a:lnSpc>
                <a:spcPct val="107000"/>
              </a:lnSpc>
              <a:spcAft>
                <a:spcPts val="800"/>
              </a:spcAft>
            </a:pPr>
            <a:r>
              <a:rPr lang="en-US" sz="1800" b="1" dirty="0">
                <a:effectLst/>
                <a:latin typeface="Times New Roman" panose="02020603050405020304" pitchFamily="18" charset="0"/>
                <a:ea typeface="Times New Roman" panose="02020603050405020304" pitchFamily="18" charset="0"/>
              </a:rPr>
              <a:t>DAY -</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1</a:t>
            </a:r>
            <a:endParaRPr lang="en-IN" sz="3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FCB9B66-7086-DC2A-3A14-D030F7E85052}"/>
              </a:ext>
            </a:extLst>
          </p:cNvPr>
          <p:cNvSpPr txBox="1"/>
          <p:nvPr/>
        </p:nvSpPr>
        <p:spPr>
          <a:xfrm>
            <a:off x="665825" y="1068748"/>
            <a:ext cx="9596761" cy="5269519"/>
          </a:xfrm>
          <a:prstGeom prst="rect">
            <a:avLst/>
          </a:prstGeom>
          <a:noFill/>
        </p:spPr>
        <p:txBody>
          <a:bodyPr wrap="square">
            <a:spAutoFit/>
          </a:bodyPr>
          <a:lstStyle/>
          <a:p>
            <a:pPr marL="88900" algn="just">
              <a:spcBef>
                <a:spcPts val="955"/>
              </a:spcBef>
              <a:spcAft>
                <a:spcPts val="0"/>
              </a:spcAft>
            </a:pPr>
            <a:r>
              <a:rPr lang="en-US" sz="1600" b="1" dirty="0">
                <a:effectLst/>
                <a:latin typeface="Times New Roman" panose="02020603050405020304" pitchFamily="18" charset="0"/>
                <a:ea typeface="Times New Roman" panose="02020603050405020304" pitchFamily="18" charset="0"/>
              </a:rPr>
              <a:t>BASIC</a:t>
            </a:r>
            <a:r>
              <a:rPr lang="en-US" sz="1600" b="1" spc="-30"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INTRODUCTION</a:t>
            </a:r>
            <a:r>
              <a:rPr lang="en-US" sz="1600" b="1" spc="-15"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AND</a:t>
            </a:r>
            <a:r>
              <a:rPr lang="en-US" sz="1600" b="1" spc="-25"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DOMAIN</a:t>
            </a:r>
            <a:r>
              <a:rPr lang="en-US" sz="1600" b="1" spc="-15"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KNOWLEDGE</a:t>
            </a:r>
            <a:endParaRPr lang="en-IN" sz="1100" dirty="0">
              <a:effectLst/>
              <a:latin typeface="Times New Roman" panose="02020603050405020304" pitchFamily="18" charset="0"/>
              <a:ea typeface="Times New Roman" panose="02020603050405020304" pitchFamily="18" charset="0"/>
            </a:endParaRPr>
          </a:p>
          <a:p>
            <a:pPr marL="88900" marR="1089660" indent="228600" algn="just">
              <a:lnSpc>
                <a:spcPct val="106000"/>
              </a:lnSpc>
              <a:spcBef>
                <a:spcPts val="905"/>
              </a:spcBef>
              <a:spcAft>
                <a:spcPts val="0"/>
              </a:spcAft>
            </a:pPr>
            <a:r>
              <a:rPr lang="en-US" sz="14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317500" algn="just">
              <a:spcBef>
                <a:spcPts val="850"/>
              </a:spcBef>
              <a:spcAft>
                <a:spcPts val="0"/>
              </a:spcAft>
            </a:pPr>
            <a:r>
              <a:rPr lang="en-US" sz="1400" b="1" u="heavy" dirty="0">
                <a:effectLst/>
                <a:latin typeface="Times New Roman" panose="02020603050405020304" pitchFamily="18" charset="0"/>
                <a:ea typeface="Times New Roman" panose="02020603050405020304" pitchFamily="18" charset="0"/>
              </a:rPr>
              <a:t>Introduction</a:t>
            </a:r>
            <a:r>
              <a:rPr lang="en-US" sz="1400" b="1" u="heavy" spc="-10" dirty="0">
                <a:effectLst/>
                <a:latin typeface="Times New Roman" panose="02020603050405020304" pitchFamily="18" charset="0"/>
                <a:ea typeface="Times New Roman" panose="02020603050405020304" pitchFamily="18" charset="0"/>
              </a:rPr>
              <a:t> </a:t>
            </a:r>
            <a:r>
              <a:rPr lang="en-US" sz="1400" b="1" u="heavy" dirty="0">
                <a:effectLst/>
                <a:latin typeface="Times New Roman" panose="02020603050405020304" pitchFamily="18" charset="0"/>
                <a:ea typeface="Times New Roman" panose="02020603050405020304" pitchFamily="18" charset="0"/>
              </a:rPr>
              <a:t>about</a:t>
            </a:r>
            <a:r>
              <a:rPr lang="en-US" sz="1400" b="1" u="heavy" spc="-20" dirty="0">
                <a:effectLst/>
                <a:latin typeface="Times New Roman" panose="02020603050405020304" pitchFamily="18" charset="0"/>
                <a:ea typeface="Times New Roman" panose="02020603050405020304" pitchFamily="18" charset="0"/>
              </a:rPr>
              <a:t> </a:t>
            </a:r>
            <a:r>
              <a:rPr lang="en-US" sz="1400" b="1" u="heavy" dirty="0">
                <a:effectLst/>
                <a:latin typeface="Times New Roman" panose="02020603050405020304" pitchFamily="18" charset="0"/>
                <a:ea typeface="Times New Roman" panose="02020603050405020304" pitchFamily="18" charset="0"/>
              </a:rPr>
              <a:t>Field</a:t>
            </a:r>
            <a:endParaRPr lang="en-IN" sz="1100" dirty="0">
              <a:effectLst/>
              <a:latin typeface="Times New Roman" panose="02020603050405020304" pitchFamily="18" charset="0"/>
              <a:ea typeface="Times New Roman" panose="02020603050405020304" pitchFamily="18" charset="0"/>
            </a:endParaRPr>
          </a:p>
          <a:p>
            <a:pPr marL="342900" marR="631825" lvl="0" indent="-342900" algn="just">
              <a:lnSpc>
                <a:spcPct val="107000"/>
              </a:lnSpc>
              <a:spcBef>
                <a:spcPts val="900"/>
              </a:spcBef>
              <a:spcAft>
                <a:spcPts val="0"/>
              </a:spcAft>
              <a:buSzPts val="1400"/>
              <a:buFont typeface="Times New Roman" panose="02020603050405020304" pitchFamily="18" charset="0"/>
              <a:buAutoNum type="romanLcPeriod"/>
              <a:tabLst>
                <a:tab pos="546100" algn="l"/>
                <a:tab pos="546735" algn="l"/>
              </a:tabLst>
            </a:pPr>
            <a:r>
              <a:rPr lang="en-US" sz="1200" spc="0" dirty="0">
                <a:effectLst/>
                <a:latin typeface="Times New Roman" panose="02020603050405020304" pitchFamily="18" charset="0"/>
                <a:ea typeface="Times New Roman" panose="02020603050405020304" pitchFamily="18" charset="0"/>
              </a:rPr>
              <a:t>Discuss</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some</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basic</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point</a:t>
            </a:r>
            <a:r>
              <a:rPr lang="en-US" sz="1200" spc="-2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about</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python,</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working</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of</a:t>
            </a:r>
            <a:r>
              <a:rPr lang="en-US" sz="1200" spc="-2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python,</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advantages</a:t>
            </a:r>
            <a:r>
              <a:rPr lang="en-US" sz="1200" spc="-2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of</a:t>
            </a:r>
            <a:r>
              <a:rPr lang="en-US" sz="1200" spc="-33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python for working</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in</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data</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science.</a:t>
            </a:r>
            <a:endParaRPr lang="en-IN" sz="1200" spc="0" dirty="0">
              <a:effectLst/>
              <a:latin typeface="Times New Roman" panose="02020603050405020304" pitchFamily="18" charset="0"/>
              <a:ea typeface="Times New Roman" panose="02020603050405020304" pitchFamily="18" charset="0"/>
            </a:endParaRPr>
          </a:p>
          <a:p>
            <a:pPr marL="342900" marR="824230" lvl="0" indent="-342900" algn="just">
              <a:lnSpc>
                <a:spcPct val="106000"/>
              </a:lnSpc>
              <a:spcBef>
                <a:spcPts val="810"/>
              </a:spcBef>
              <a:spcAft>
                <a:spcPts val="0"/>
              </a:spcAft>
              <a:buSzPts val="1400"/>
              <a:buFont typeface="Times New Roman" panose="02020603050405020304" pitchFamily="18" charset="0"/>
              <a:buAutoNum type="romanLcPeriod"/>
              <a:tabLst>
                <a:tab pos="546735" algn="l"/>
              </a:tabLst>
            </a:pPr>
            <a:r>
              <a:rPr lang="en-US" sz="1200" spc="0" dirty="0">
                <a:effectLst/>
                <a:latin typeface="Times New Roman" panose="02020603050405020304" pitchFamily="18" charset="0"/>
                <a:ea typeface="Times New Roman" panose="02020603050405020304" pitchFamily="18" charset="0"/>
              </a:rPr>
              <a:t>Also</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explained</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how</a:t>
            </a:r>
            <a:r>
              <a:rPr lang="en-US" sz="1200" spc="-2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to</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install</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and</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run</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python</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and</a:t>
            </a:r>
            <a:r>
              <a:rPr lang="en-US" sz="1200" spc="-15" dirty="0">
                <a:effectLst/>
                <a:latin typeface="Times New Roman" panose="02020603050405020304" pitchFamily="18" charset="0"/>
                <a:ea typeface="Times New Roman" panose="02020603050405020304" pitchFamily="18" charset="0"/>
              </a:rPr>
              <a:t> </a:t>
            </a:r>
            <a:r>
              <a:rPr lang="en-US" sz="1200" spc="0" dirty="0" err="1">
                <a:effectLst/>
                <a:latin typeface="Times New Roman" panose="02020603050405020304" pitchFamily="18" charset="0"/>
                <a:ea typeface="Times New Roman" panose="02020603050405020304" pitchFamily="18" charset="0"/>
              </a:rPr>
              <a:t>jupyter</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notebook</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and</a:t>
            </a:r>
            <a:r>
              <a:rPr lang="en-US" sz="1200" spc="-33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other</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useful</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tools?</a:t>
            </a:r>
            <a:endParaRPr lang="en-IN" sz="1200" spc="0" dirty="0">
              <a:effectLst/>
              <a:latin typeface="Times New Roman" panose="02020603050405020304" pitchFamily="18" charset="0"/>
              <a:ea typeface="Times New Roman" panose="02020603050405020304" pitchFamily="18" charset="0"/>
            </a:endParaRPr>
          </a:p>
          <a:p>
            <a:r>
              <a:rPr lang="en-US" sz="15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Bef>
                <a:spcPts val="45"/>
              </a:spcBef>
            </a:pPr>
            <a:r>
              <a:rPr lang="en-US"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17500" indent="-229235" algn="just"/>
            <a:r>
              <a:rPr lang="en-US" sz="1400" b="1" dirty="0">
                <a:effectLst/>
                <a:latin typeface="Times New Roman" panose="02020603050405020304" pitchFamily="18" charset="0"/>
                <a:ea typeface="Times New Roman" panose="02020603050405020304" pitchFamily="18" charset="0"/>
              </a:rPr>
              <a:t>Difference</a:t>
            </a:r>
            <a:r>
              <a:rPr lang="en-US" sz="1400" b="1" spc="-1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between</a:t>
            </a:r>
            <a:r>
              <a:rPr lang="en-US" sz="1400" b="1" spc="-2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Data</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Science,</a:t>
            </a:r>
            <a:r>
              <a:rPr lang="en-US" sz="1400" b="1" spc="-1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Data Analysis</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&amp;</a:t>
            </a:r>
            <a:r>
              <a:rPr lang="en-US" sz="1400" b="1" spc="-2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Machine</a:t>
            </a:r>
            <a:r>
              <a:rPr lang="en-US" sz="1400" b="1" spc="-2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Learning</a:t>
            </a:r>
            <a:endParaRPr lang="en-IN" sz="1400" b="1" dirty="0">
              <a:effectLst/>
              <a:latin typeface="Times New Roman" panose="02020603050405020304" pitchFamily="18" charset="0"/>
              <a:ea typeface="Times New Roman" panose="02020603050405020304" pitchFamily="18" charset="0"/>
            </a:endParaRPr>
          </a:p>
          <a:p>
            <a:pPr marL="342900" lvl="0" indent="-342900" algn="just">
              <a:spcBef>
                <a:spcPts val="910"/>
              </a:spcBef>
              <a:buSzPts val="1400"/>
              <a:buFont typeface="Times New Roman" panose="02020603050405020304" pitchFamily="18" charset="0"/>
              <a:buAutoNum type="romanLcPeriod"/>
              <a:tabLst>
                <a:tab pos="546100" algn="l"/>
                <a:tab pos="546735" algn="l"/>
              </a:tabLst>
            </a:pPr>
            <a:r>
              <a:rPr lang="en-US" sz="1200" spc="0" dirty="0">
                <a:effectLst/>
                <a:latin typeface="Times New Roman" panose="02020603050405020304" pitchFamily="18" charset="0"/>
                <a:ea typeface="Times New Roman" panose="02020603050405020304" pitchFamily="18" charset="0"/>
              </a:rPr>
              <a:t>Data</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Science:</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Use</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mathematical</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skills</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for</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get</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desire</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outcome</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from</a:t>
            </a:r>
            <a:r>
              <a:rPr lang="en-US" sz="1200" spc="-3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data.</a:t>
            </a:r>
            <a:endParaRPr lang="en-IN" sz="1200" spc="0" dirty="0">
              <a:effectLst/>
              <a:latin typeface="Times New Roman" panose="02020603050405020304" pitchFamily="18" charset="0"/>
              <a:ea typeface="Times New Roman" panose="02020603050405020304" pitchFamily="18" charset="0"/>
            </a:endParaRPr>
          </a:p>
          <a:p>
            <a:pPr marL="342900" lvl="0" indent="-342900" algn="just">
              <a:spcBef>
                <a:spcPts val="925"/>
              </a:spcBef>
              <a:buSzPts val="1400"/>
              <a:buFont typeface="Times New Roman" panose="02020603050405020304" pitchFamily="18" charset="0"/>
              <a:buAutoNum type="romanLcPeriod"/>
              <a:tabLst>
                <a:tab pos="546735" algn="l"/>
              </a:tabLst>
            </a:pPr>
            <a:r>
              <a:rPr lang="en-US" sz="1200" spc="0" dirty="0">
                <a:effectLst/>
                <a:latin typeface="Times New Roman" panose="02020603050405020304" pitchFamily="18" charset="0"/>
                <a:ea typeface="Times New Roman" panose="02020603050405020304" pitchFamily="18" charset="0"/>
              </a:rPr>
              <a:t>Data</a:t>
            </a:r>
            <a:r>
              <a:rPr lang="en-US" sz="1200" spc="-2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Analysis:</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Analyzing</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data</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with</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different</a:t>
            </a:r>
            <a:r>
              <a:rPr lang="en-US" sz="1200" spc="-1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charts</a:t>
            </a:r>
            <a:r>
              <a:rPr lang="en-US" sz="1200" spc="-3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and</a:t>
            </a:r>
            <a:r>
              <a:rPr lang="en-US" sz="1200" spc="-10"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tables.</a:t>
            </a:r>
            <a:endParaRPr lang="en-IN" sz="1200" spc="0" dirty="0">
              <a:effectLst/>
              <a:latin typeface="Times New Roman" panose="02020603050405020304" pitchFamily="18" charset="0"/>
              <a:ea typeface="Times New Roman" panose="02020603050405020304" pitchFamily="18" charset="0"/>
            </a:endParaRPr>
          </a:p>
          <a:p>
            <a:pPr marL="342900" marR="666115" lvl="0" indent="-342900" algn="just">
              <a:lnSpc>
                <a:spcPct val="106000"/>
              </a:lnSpc>
              <a:spcBef>
                <a:spcPts val="935"/>
              </a:spcBef>
              <a:spcAft>
                <a:spcPts val="0"/>
              </a:spcAft>
              <a:buSzPts val="1400"/>
              <a:buFont typeface="Times New Roman" panose="02020603050405020304" pitchFamily="18" charset="0"/>
              <a:buAutoNum type="romanLcPeriod"/>
              <a:tabLst>
                <a:tab pos="546735" algn="l"/>
              </a:tabLst>
            </a:pPr>
            <a:r>
              <a:rPr lang="en-US" sz="1200" spc="0" dirty="0">
                <a:effectLst/>
                <a:latin typeface="Times New Roman" panose="02020603050405020304" pitchFamily="18" charset="0"/>
                <a:ea typeface="Times New Roman" panose="02020603050405020304" pitchFamily="18" charset="0"/>
              </a:rPr>
              <a:t>Machine Learning: Totally based on mathematics used for prediction, for</a:t>
            </a:r>
            <a:r>
              <a:rPr lang="en-US" sz="1200" spc="-33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building models</a:t>
            </a:r>
            <a:r>
              <a:rPr lang="en-US" sz="1200" spc="5" dirty="0">
                <a:effectLst/>
                <a:latin typeface="Times New Roman" panose="02020603050405020304" pitchFamily="18" charset="0"/>
                <a:ea typeface="Times New Roman" panose="02020603050405020304" pitchFamily="18" charset="0"/>
              </a:rPr>
              <a:t> </a:t>
            </a:r>
            <a:r>
              <a:rPr lang="en-US" sz="1200" spc="0" dirty="0">
                <a:effectLst/>
                <a:latin typeface="Times New Roman" panose="02020603050405020304" pitchFamily="18" charset="0"/>
                <a:ea typeface="Times New Roman" panose="02020603050405020304" pitchFamily="18" charset="0"/>
              </a:rPr>
              <a:t>etc.</a:t>
            </a:r>
            <a:endParaRPr lang="en-IN" sz="1200" spc="0" dirty="0">
              <a:effectLst/>
              <a:latin typeface="Times New Roman" panose="02020603050405020304" pitchFamily="18" charset="0"/>
              <a:ea typeface="Times New Roman" panose="02020603050405020304" pitchFamily="18" charset="0"/>
            </a:endParaRPr>
          </a:p>
          <a:p>
            <a:pPr marL="88900" algn="just">
              <a:spcBef>
                <a:spcPts val="870"/>
              </a:spcBef>
            </a:pPr>
            <a:r>
              <a:rPr lang="en-US" sz="1400" b="1" kern="0" dirty="0">
                <a:effectLst/>
                <a:latin typeface="Times New Roman" panose="02020603050405020304" pitchFamily="18" charset="0"/>
                <a:ea typeface="Times New Roman" panose="02020603050405020304" pitchFamily="18" charset="0"/>
              </a:rPr>
              <a:t>Basic</a:t>
            </a:r>
            <a:r>
              <a:rPr lang="en-US" sz="1400" b="1" kern="0" spc="-20"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Linux</a:t>
            </a:r>
            <a:r>
              <a:rPr lang="en-US" sz="1400" b="1" kern="0" spc="-15"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Commands</a:t>
            </a:r>
            <a:endParaRPr lang="en-IN" sz="1400" b="1" kern="0" dirty="0">
              <a:effectLst/>
              <a:latin typeface="Times New Roman" panose="02020603050405020304" pitchFamily="18" charset="0"/>
              <a:ea typeface="Times New Roman" panose="02020603050405020304" pitchFamily="18" charset="0"/>
            </a:endParaRPr>
          </a:p>
          <a:p>
            <a:pPr marL="742950" lvl="1" indent="-285750" algn="just">
              <a:spcBef>
                <a:spcPts val="920"/>
              </a:spcBef>
              <a:buSzPts val="1200"/>
              <a:buFont typeface="Times New Roman" panose="02020603050405020304" pitchFamily="18" charset="0"/>
              <a:buAutoNum type="arabicPeriod"/>
              <a:tabLst>
                <a:tab pos="546735" algn="l"/>
              </a:tabLst>
            </a:pPr>
            <a:r>
              <a:rPr lang="en-US" sz="1200" dirty="0">
                <a:effectLst/>
                <a:latin typeface="Times New Roman" panose="02020603050405020304" pitchFamily="18" charset="0"/>
                <a:ea typeface="Times New Roman" panose="02020603050405020304" pitchFamily="18" charset="0"/>
              </a:rPr>
              <a:t>cd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 Use</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 cd command to change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 directory</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10"/>
              </a:spcBef>
              <a:buSzPts val="1200"/>
              <a:buFont typeface="Times New Roman" panose="02020603050405020304" pitchFamily="18" charset="0"/>
              <a:buAutoNum type="arabicPeriod"/>
              <a:tabLst>
                <a:tab pos="546735" algn="l"/>
              </a:tabLst>
            </a:pPr>
            <a:r>
              <a:rPr lang="en-US" sz="1200" dirty="0" err="1">
                <a:effectLst/>
                <a:latin typeface="Times New Roman" panose="02020603050405020304" pitchFamily="18" charset="0"/>
                <a:ea typeface="Times New Roman" panose="02020603050405020304" pitchFamily="18" charset="0"/>
              </a:rPr>
              <a:t>mkdir</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 use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mkdir</a:t>
            </a:r>
            <a:r>
              <a:rPr lang="en-US" sz="1200" dirty="0">
                <a:effectLst/>
                <a:latin typeface="Times New Roman" panose="02020603050405020304" pitchFamily="18" charset="0"/>
                <a:ea typeface="Times New Roman" panose="02020603050405020304" pitchFamily="18" charset="0"/>
              </a:rPr>
              <a:t> command to</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create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folder or directory</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05"/>
              </a:spcBef>
              <a:buSzPts val="1200"/>
              <a:buFont typeface="Times New Roman" panose="02020603050405020304" pitchFamily="18" charset="0"/>
              <a:buAutoNum type="arabicPeriod"/>
              <a:tabLst>
                <a:tab pos="546735" algn="l"/>
              </a:tabLst>
            </a:pPr>
            <a:r>
              <a:rPr lang="en-US" sz="1200" dirty="0">
                <a:effectLst/>
                <a:latin typeface="Times New Roman" panose="02020603050405020304" pitchFamily="18" charset="0"/>
                <a:ea typeface="Times New Roman" panose="02020603050405020304" pitchFamily="18" charset="0"/>
              </a:rPr>
              <a:t>touch</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Create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new</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file</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10"/>
              </a:spcBef>
              <a:buSzPts val="1200"/>
              <a:buFont typeface="Times New Roman" panose="02020603050405020304" pitchFamily="18" charset="0"/>
              <a:buAutoNum type="arabicPeriod"/>
              <a:tabLst>
                <a:tab pos="546735" algn="l"/>
              </a:tabLst>
            </a:pPr>
            <a:r>
              <a:rPr lang="en-US" sz="1200" dirty="0" err="1">
                <a:effectLst/>
                <a:latin typeface="Times New Roman" panose="02020603050405020304" pitchFamily="18" charset="0"/>
                <a:ea typeface="Times New Roman" panose="02020603050405020304" pitchFamily="18" charset="0"/>
              </a:rPr>
              <a:t>rmdir</a:t>
            </a:r>
            <a:r>
              <a:rPr lang="en-US" sz="1200" dirty="0">
                <a:effectLst/>
                <a:latin typeface="Times New Roman" panose="02020603050405020304" pitchFamily="18" charset="0"/>
                <a:ea typeface="Times New Roman" panose="02020603050405020304" pitchFamily="18" charset="0"/>
              </a:rPr>
              <a:t>-</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Deletes</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directory</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05"/>
              </a:spcBef>
              <a:buSzPts val="1200"/>
              <a:buFont typeface="Times New Roman" panose="02020603050405020304" pitchFamily="18" charset="0"/>
              <a:buAutoNum type="arabicPeriod"/>
              <a:tabLst>
                <a:tab pos="546735" algn="l"/>
              </a:tabLst>
            </a:pPr>
            <a:r>
              <a:rPr lang="en-US" sz="1200" dirty="0">
                <a:effectLst/>
                <a:latin typeface="Times New Roman" panose="02020603050405020304" pitchFamily="18" charset="0"/>
                <a:ea typeface="Times New Roman" panose="02020603050405020304" pitchFamily="18" charset="0"/>
              </a:rPr>
              <a:t>ls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Lists</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all</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files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directories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in</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present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working</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directory.</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10"/>
              </a:spcBef>
              <a:buSzPts val="1200"/>
              <a:buFont typeface="Times New Roman" panose="02020603050405020304" pitchFamily="18" charset="0"/>
              <a:buAutoNum type="arabicPeriod"/>
              <a:tabLst>
                <a:tab pos="546735" algn="l"/>
              </a:tabLst>
            </a:pPr>
            <a:r>
              <a:rPr lang="en-US" sz="1200" dirty="0" err="1">
                <a:effectLst/>
                <a:latin typeface="Times New Roman" panose="02020603050405020304" pitchFamily="18" charset="0"/>
                <a:ea typeface="Times New Roman" panose="02020603050405020304" pitchFamily="18" charset="0"/>
              </a:rPr>
              <a:t>Pwd</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Displays</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present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working</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directory.</a:t>
            </a:r>
            <a:endParaRPr lang="en-IN" sz="1200" dirty="0">
              <a:effectLst/>
              <a:latin typeface="Times New Roman" panose="02020603050405020304" pitchFamily="18" charset="0"/>
              <a:ea typeface="Times New Roman" panose="02020603050405020304" pitchFamily="18" charset="0"/>
            </a:endParaRPr>
          </a:p>
          <a:p>
            <a:pPr marL="742950" lvl="1" indent="-285750" algn="just">
              <a:spcBef>
                <a:spcPts val="110"/>
              </a:spcBef>
              <a:buSzPts val="1200"/>
              <a:buFont typeface="Times New Roman" panose="02020603050405020304" pitchFamily="18" charset="0"/>
              <a:buAutoNum type="arabicPeriod"/>
              <a:tabLst>
                <a:tab pos="546735" algn="l"/>
              </a:tabLst>
            </a:pPr>
            <a:r>
              <a:rPr lang="en-US" sz="1200" dirty="0">
                <a:effectLst/>
                <a:latin typeface="Times New Roman" panose="02020603050405020304" pitchFamily="18" charset="0"/>
                <a:ea typeface="Times New Roman" panose="02020603050405020304" pitchFamily="18" charset="0"/>
              </a:rPr>
              <a:t>rm</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use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rm command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 delete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files and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directories.</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2364429"/>
      </p:ext>
    </p:extLst>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89FEE-EA2A-47A4-8865-560D7E2D0CAF}"/>
              </a:ext>
            </a:extLst>
          </p:cNvPr>
          <p:cNvSpPr>
            <a:spLocks noGrp="1"/>
          </p:cNvSpPr>
          <p:nvPr>
            <p:ph type="sldNum" sz="quarter" idx="12"/>
          </p:nvPr>
        </p:nvSpPr>
        <p:spPr/>
        <p:txBody>
          <a:bodyPr/>
          <a:lstStyle/>
          <a:p>
            <a:fld id="{9E159A74-5383-4DEF-B0EB-E4482EF1CEF5}" type="slidenum">
              <a:rPr lang="en-IN" smtClean="0"/>
              <a:pPr/>
              <a:t>14</a:t>
            </a:fld>
            <a:endParaRPr lang="en-IN"/>
          </a:p>
        </p:txBody>
      </p:sp>
      <p:sp>
        <p:nvSpPr>
          <p:cNvPr id="9" name="TextBox 8">
            <a:extLst>
              <a:ext uri="{FF2B5EF4-FFF2-40B4-BE49-F238E27FC236}">
                <a16:creationId xmlns:a16="http://schemas.microsoft.com/office/drawing/2014/main" id="{2C480C4C-E0DE-A8E2-976D-C1ABA3995E7C}"/>
              </a:ext>
            </a:extLst>
          </p:cNvPr>
          <p:cNvSpPr txBox="1"/>
          <p:nvPr/>
        </p:nvSpPr>
        <p:spPr>
          <a:xfrm>
            <a:off x="656947" y="373696"/>
            <a:ext cx="10182503" cy="6315447"/>
          </a:xfrm>
          <a:prstGeom prst="rect">
            <a:avLst/>
          </a:prstGeom>
          <a:noFill/>
        </p:spPr>
        <p:txBody>
          <a:bodyPr wrap="square">
            <a:spAutoFit/>
          </a:bodyPr>
          <a:lstStyle/>
          <a:p>
            <a:pPr marL="546100" indent="-229235" algn="just">
              <a:spcBef>
                <a:spcPts val="110"/>
              </a:spcBef>
              <a:spcAft>
                <a:spcPts val="0"/>
              </a:spcAft>
              <a:tabLst>
                <a:tab pos="546735" algn="l"/>
              </a:tabLst>
            </a:pPr>
            <a:r>
              <a:rPr lang="en-US" sz="1800" b="1" u="sng" dirty="0">
                <a:effectLst/>
                <a:latin typeface="Times New Roman" panose="02020603050405020304" pitchFamily="18" charset="0"/>
                <a:ea typeface="Times New Roman" panose="02020603050405020304" pitchFamily="18" charset="0"/>
              </a:rPr>
              <a:t>TASK-1</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88900" algn="just">
              <a:spcBef>
                <a:spcPts val="870"/>
              </a:spcBef>
            </a:pPr>
            <a:r>
              <a:rPr lang="en-US" sz="1800" b="1" kern="0" dirty="0">
                <a:effectLst/>
                <a:latin typeface="Times New Roman" panose="02020603050405020304" pitchFamily="18" charset="0"/>
                <a:ea typeface="Times New Roman" panose="02020603050405020304" pitchFamily="18" charset="0"/>
              </a:rPr>
              <a:t>Keywords In Python</a:t>
            </a:r>
            <a:endParaRPr lang="en-IN" sz="1800" b="1" kern="0" dirty="0">
              <a:effectLst/>
              <a:latin typeface="Times New Roman" panose="02020603050405020304" pitchFamily="18" charset="0"/>
              <a:ea typeface="Times New Roman" panose="02020603050405020304" pitchFamily="18" charset="0"/>
            </a:endParaRPr>
          </a:p>
          <a:p>
            <a:pPr algn="just"/>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gn="just"/>
            <a:r>
              <a:rPr lang="en-US" sz="120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There are 35 keywords in python which are as follows –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false, await, else, import, pass, none, break, except, in, raise, true, class, finally, is, return, and,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continue, for, lambda, try, as, def, from, nonlocal, while, assert, del, global, not, with, async, </a:t>
            </a:r>
            <a:r>
              <a:rPr lang="en-US" sz="1600" dirty="0" err="1">
                <a:effectLst/>
                <a:latin typeface="Times New Roman" panose="02020603050405020304" pitchFamily="18" charset="0"/>
                <a:ea typeface="Times New Roman" panose="02020603050405020304" pitchFamily="18" charset="0"/>
              </a:rPr>
              <a:t>elif</a:t>
            </a:r>
            <a:r>
              <a:rPr lang="en-US" sz="16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if, or, yield.</a:t>
            </a:r>
          </a:p>
          <a:p>
            <a:pPr marR="604520" algn="just">
              <a:lnSpc>
                <a:spcPct val="107000"/>
              </a:lnSpc>
              <a:spcBef>
                <a:spcPts val="890"/>
              </a:spcBef>
              <a:spcAft>
                <a:spcPts val="0"/>
              </a:spcAft>
            </a:pPr>
            <a:r>
              <a:rPr lang="en-US" sz="1800" b="1" dirty="0">
                <a:effectLst/>
                <a:latin typeface="Times New Roman" panose="02020603050405020304" pitchFamily="18" charset="0"/>
                <a:ea typeface="Times New Roman" panose="02020603050405020304" pitchFamily="18" charset="0"/>
              </a:rPr>
              <a:t>Operators In Python</a:t>
            </a:r>
            <a:endParaRPr lang="en-IN" sz="1800" dirty="0">
              <a:effectLst/>
              <a:latin typeface="Times New Roman" panose="02020603050405020304" pitchFamily="18" charset="0"/>
              <a:ea typeface="Times New Roman" panose="02020603050405020304" pitchFamily="18" charset="0"/>
            </a:endParaRPr>
          </a:p>
          <a:p>
            <a:pPr algn="just">
              <a:spcBef>
                <a:spcPts val="1440"/>
              </a:spcBef>
              <a:spcAft>
                <a:spcPts val="1440"/>
              </a:spcAft>
            </a:pPr>
            <a:r>
              <a:rPr lang="en-IN" sz="1800" dirty="0">
                <a:solidFill>
                  <a:srgbClr val="000000"/>
                </a:solidFill>
                <a:effectLst/>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Python divides the operators in the following groups:</a:t>
            </a:r>
            <a:endParaRPr lang="en-IN" sz="16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Arithmetic operators =&gt; +, -, *, /, %, **, //</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Assignment operators=&gt; =, +=, -=, *=, /=, %=, //=, **=, &amp;=, |=, ^=, &gt;&gt;=, &lt;&lt;=</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Comparison operators=&gt; ==, !=, &gt;, &lt;, &gt;=, &lt;=</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Logical operators=&gt; and, or, not, </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Identity operators=&gt; is, is not</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Membership operators=&gt; in, not in</a:t>
            </a:r>
          </a:p>
          <a:p>
            <a:pPr marL="342900" lvl="0" indent="-342900" algn="just">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Bitwise operators=&gt; &amp;, |, ^, ~, &lt;&lt;, &gt;&gt;</a:t>
            </a:r>
          </a:p>
          <a:p>
            <a:pPr algn="just"/>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49846167"/>
      </p:ext>
    </p:extLst>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89FEE-EA2A-47A4-8865-560D7E2D0CAF}"/>
              </a:ext>
            </a:extLst>
          </p:cNvPr>
          <p:cNvSpPr>
            <a:spLocks noGrp="1"/>
          </p:cNvSpPr>
          <p:nvPr>
            <p:ph type="sldNum" sz="quarter" idx="12"/>
          </p:nvPr>
        </p:nvSpPr>
        <p:spPr/>
        <p:txBody>
          <a:bodyPr/>
          <a:lstStyle/>
          <a:p>
            <a:fld id="{9E159A74-5383-4DEF-B0EB-E4482EF1CEF5}" type="slidenum">
              <a:rPr lang="en-IN" smtClean="0"/>
              <a:pPr/>
              <a:t>15</a:t>
            </a:fld>
            <a:endParaRPr lang="en-IN"/>
          </a:p>
        </p:txBody>
      </p:sp>
      <p:sp>
        <p:nvSpPr>
          <p:cNvPr id="7" name="TextBox 6">
            <a:extLst>
              <a:ext uri="{FF2B5EF4-FFF2-40B4-BE49-F238E27FC236}">
                <a16:creationId xmlns:a16="http://schemas.microsoft.com/office/drawing/2014/main" id="{C5CE4CC1-C63A-07EA-FB57-0829C87DCD45}"/>
              </a:ext>
            </a:extLst>
          </p:cNvPr>
          <p:cNvSpPr txBox="1"/>
          <p:nvPr/>
        </p:nvSpPr>
        <p:spPr>
          <a:xfrm>
            <a:off x="754602" y="870012"/>
            <a:ext cx="8735628" cy="5630900"/>
          </a:xfrm>
          <a:prstGeom prst="rect">
            <a:avLst/>
          </a:prstGeom>
          <a:noFill/>
        </p:spPr>
        <p:txBody>
          <a:bodyPr wrap="square">
            <a:spAutoFit/>
          </a:bodyPr>
          <a:lstStyle/>
          <a:p>
            <a:pPr marL="88900" marR="604520" algn="just">
              <a:lnSpc>
                <a:spcPct val="107000"/>
              </a:lnSpc>
              <a:spcBef>
                <a:spcPts val="890"/>
              </a:spcBef>
              <a:spcAft>
                <a:spcPts val="0"/>
              </a:spcAft>
            </a:pPr>
            <a:r>
              <a:rPr lang="en-US" sz="1800" b="1" dirty="0">
                <a:effectLst/>
                <a:latin typeface="Times New Roman" panose="02020603050405020304" pitchFamily="18" charset="0"/>
                <a:ea typeface="Times New Roman" panose="02020603050405020304" pitchFamily="18" charset="0"/>
              </a:rPr>
              <a:t>Various Sorting Algorithms And There Use In Real Life</a:t>
            </a:r>
            <a:endParaRPr lang="en-IN" sz="18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b="1" dirty="0">
                <a:effectLst/>
                <a:latin typeface="Times New Roman" panose="02020603050405020304" pitchFamily="18" charset="0"/>
                <a:ea typeface="Times New Roman" panose="02020603050405020304" pitchFamily="18" charset="0"/>
              </a:rPr>
              <a:t>Bubble sort</a:t>
            </a:r>
            <a:r>
              <a:rPr lang="en-US" sz="1600" dirty="0">
                <a:effectLst/>
                <a:latin typeface="Times New Roman" panose="02020603050405020304" pitchFamily="18" charset="0"/>
                <a:ea typeface="Times New Roman" panose="02020603050405020304" pitchFamily="18" charset="0"/>
              </a:rPr>
              <a:t> is used in programming TV to sort channels based on audience viewing time!</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Databases use external </a:t>
            </a:r>
            <a:r>
              <a:rPr lang="en-US" sz="1600" b="1" dirty="0">
                <a:effectLst/>
                <a:latin typeface="Times New Roman" panose="02020603050405020304" pitchFamily="18" charset="0"/>
                <a:ea typeface="Times New Roman" panose="02020603050405020304" pitchFamily="18" charset="0"/>
              </a:rPr>
              <a:t>merge sort</a:t>
            </a:r>
            <a:r>
              <a:rPr lang="en-US" sz="1600" dirty="0">
                <a:effectLst/>
                <a:latin typeface="Times New Roman" panose="02020603050405020304" pitchFamily="18" charset="0"/>
                <a:ea typeface="Times New Roman" panose="02020603050405020304" pitchFamily="18" charset="0"/>
              </a:rPr>
              <a:t> to sort sets of data that are too large to be loaded entirely into the memory.</a:t>
            </a:r>
            <a:endParaRPr lang="en-IN" sz="1600" dirty="0">
              <a:effectLst/>
              <a:latin typeface="Times New Roman" panose="02020603050405020304" pitchFamily="18" charset="0"/>
              <a:ea typeface="Times New Roman" panose="02020603050405020304" pitchFamily="18" charset="0"/>
            </a:endParaRPr>
          </a:p>
          <a:p>
            <a:pPr marL="457200" algn="just"/>
            <a:r>
              <a:rPr lang="en-US" sz="16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Sports scores are quickly organized by </a:t>
            </a:r>
            <a:r>
              <a:rPr lang="en-US" sz="1600" b="1" dirty="0">
                <a:effectLst/>
                <a:latin typeface="Times New Roman" panose="02020603050405020304" pitchFamily="18" charset="0"/>
                <a:ea typeface="Times New Roman" panose="02020603050405020304" pitchFamily="18" charset="0"/>
              </a:rPr>
              <a:t>quick sort</a:t>
            </a:r>
            <a:r>
              <a:rPr lang="en-US" sz="1600" dirty="0">
                <a:effectLst/>
                <a:latin typeface="Times New Roman" panose="02020603050405020304" pitchFamily="18" charset="0"/>
                <a:ea typeface="Times New Roman" panose="02020603050405020304" pitchFamily="18" charset="0"/>
              </a:rPr>
              <a:t> in real-time.</a:t>
            </a:r>
            <a:endParaRPr lang="en-IN" sz="1600" dirty="0">
              <a:effectLst/>
              <a:latin typeface="Times New Roman" panose="02020603050405020304" pitchFamily="18" charset="0"/>
              <a:ea typeface="Times New Roman" panose="02020603050405020304" pitchFamily="18" charset="0"/>
            </a:endParaRPr>
          </a:p>
          <a:p>
            <a:pPr marL="457200" algn="just"/>
            <a:r>
              <a:rPr lang="en-US" sz="28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2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Interpreter V/S Compiler</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2800" dirty="0">
                <a:effectLst/>
                <a:latin typeface="Times New Roman" panose="02020603050405020304" pitchFamily="18" charset="0"/>
                <a:ea typeface="Times New Roman" panose="02020603050405020304" pitchFamily="18" charset="0"/>
              </a:rPr>
              <a:t>     </a:t>
            </a:r>
            <a:r>
              <a:rPr lang="en-US" sz="1600" u="sng" dirty="0">
                <a:effectLst/>
                <a:latin typeface="Times New Roman" panose="02020603050405020304" pitchFamily="18" charset="0"/>
                <a:ea typeface="Times New Roman" panose="02020603050405020304" pitchFamily="18" charset="0"/>
              </a:rPr>
              <a:t>Interpreter </a:t>
            </a:r>
            <a:r>
              <a:rPr lang="en-US" sz="1600" dirty="0">
                <a:effectLst/>
                <a:latin typeface="Times New Roman" panose="02020603050405020304" pitchFamily="18" charset="0"/>
                <a:ea typeface="Times New Roman" panose="02020603050405020304" pitchFamily="18" charset="0"/>
              </a:rPr>
              <a:t>– Interpreter interprets the source code line-by-line. </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Example of interpreted languages- PHP, ruby, python, </a:t>
            </a:r>
            <a:r>
              <a:rPr lang="en-US" sz="1600" dirty="0" err="1">
                <a:effectLst/>
                <a:latin typeface="Times New Roman" panose="02020603050405020304" pitchFamily="18" charset="0"/>
                <a:ea typeface="Times New Roman" panose="02020603050405020304" pitchFamily="18" charset="0"/>
              </a:rPr>
              <a:t>javascript</a:t>
            </a:r>
            <a:r>
              <a:rPr lang="en-US" sz="1600" dirty="0">
                <a:effectLst/>
                <a:latin typeface="Times New Roman" panose="02020603050405020304" pitchFamily="18" charset="0"/>
                <a:ea typeface="Times New Roman" panose="02020603050405020304" pitchFamily="18" charset="0"/>
              </a:rPr>
              <a:t>.</a:t>
            </a:r>
          </a:p>
          <a:p>
            <a:pPr marR="604520" algn="just">
              <a:lnSpc>
                <a:spcPct val="107000"/>
              </a:lnSpc>
              <a:spcBef>
                <a:spcPts val="890"/>
              </a:spcBef>
              <a:spcAft>
                <a:spcPts val="0"/>
              </a:spcAft>
            </a:pPr>
            <a:endParaRPr lang="en-US"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latin typeface="Times New Roman" panose="02020603050405020304" pitchFamily="18" charset="0"/>
                <a:ea typeface="Times New Roman" panose="02020603050405020304" pitchFamily="18" charset="0"/>
              </a:rPr>
              <a:t>         </a:t>
            </a:r>
            <a:r>
              <a:rPr lang="en-US" sz="1600" u="sng" dirty="0">
                <a:effectLst/>
                <a:latin typeface="Times New Roman" panose="02020603050405020304" pitchFamily="18" charset="0"/>
                <a:ea typeface="Times New Roman" panose="02020603050405020304" pitchFamily="18" charset="0"/>
              </a:rPr>
              <a:t>Compiler</a:t>
            </a:r>
            <a:r>
              <a:rPr lang="en-US" sz="1600" dirty="0">
                <a:effectLst/>
                <a:latin typeface="Times New Roman" panose="02020603050405020304" pitchFamily="18" charset="0"/>
                <a:ea typeface="Times New Roman" panose="02020603050405020304" pitchFamily="18" charset="0"/>
              </a:rPr>
              <a:t>- Compiler compiles whole file and shows error and then runs the file.</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Example of compiled languages- C, C++, Go.</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2579803"/>
      </p:ext>
    </p:extLst>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068888"/>
          </a:xfrm>
          <a:prstGeom prst="rect">
            <a:avLst/>
          </a:prstGeom>
          <a:noFill/>
        </p:spPr>
        <p:txBody>
          <a:bodyPr wrap="square">
            <a:spAutoFit/>
          </a:bodyPr>
          <a:lstStyle/>
          <a:p>
            <a:pPr marR="604520" algn="just">
              <a:lnSpc>
                <a:spcPct val="107000"/>
              </a:lnSpc>
              <a:spcBef>
                <a:spcPts val="890"/>
              </a:spcBef>
              <a:spcAft>
                <a:spcPts val="0"/>
              </a:spcAft>
            </a:pPr>
            <a:r>
              <a:rPr lang="en-US" sz="2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Why Python For Data Science</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80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    Features of python-</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Fast</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Interpreted language</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Supports all libraries required for performing data science operations.</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Python has 69 inbuilt modules</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Modes in python-</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mj-lt"/>
              <a:buAutoNum type="arabicPeriod"/>
            </a:pPr>
            <a:r>
              <a:rPr lang="en-US" sz="1600" u="sng" dirty="0">
                <a:effectLst/>
                <a:latin typeface="Times New Roman" panose="02020603050405020304" pitchFamily="18" charset="0"/>
                <a:ea typeface="Times New Roman" panose="02020603050405020304" pitchFamily="18" charset="0"/>
              </a:rPr>
              <a:t>Script / Normal mode –</a:t>
            </a:r>
            <a:r>
              <a:rPr lang="en-US" sz="1600" dirty="0">
                <a:effectLst/>
                <a:latin typeface="Times New Roman" panose="02020603050405020304" pitchFamily="18" charset="0"/>
                <a:ea typeface="Times New Roman" panose="02020603050405020304" pitchFamily="18" charset="0"/>
              </a:rPr>
              <a:t> In mode, the code is scripted first and then the file is saved by .</a:t>
            </a:r>
            <a:r>
              <a:rPr lang="en-US" sz="1600" dirty="0" err="1">
                <a:effectLst/>
                <a:latin typeface="Times New Roman" panose="02020603050405020304" pitchFamily="18" charset="0"/>
                <a:ea typeface="Times New Roman" panose="02020603050405020304" pitchFamily="18" charset="0"/>
              </a:rPr>
              <a:t>py</a:t>
            </a:r>
            <a:r>
              <a:rPr lang="en-US" sz="1600" dirty="0">
                <a:effectLst/>
                <a:latin typeface="Times New Roman" panose="02020603050405020304" pitchFamily="18" charset="0"/>
                <a:ea typeface="Times New Roman" panose="02020603050405020304" pitchFamily="18" charset="0"/>
              </a:rPr>
              <a:t> extension and then executed.</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mj-lt"/>
              <a:buAutoNum type="arabicPeriod"/>
            </a:pPr>
            <a:r>
              <a:rPr lang="en-US" sz="1600" u="sng" dirty="0">
                <a:effectLst/>
                <a:latin typeface="Times New Roman" panose="02020603050405020304" pitchFamily="18" charset="0"/>
                <a:ea typeface="Times New Roman" panose="02020603050405020304" pitchFamily="18" charset="0"/>
              </a:rPr>
              <a:t>Interactive-</a:t>
            </a:r>
            <a:r>
              <a:rPr lang="en-US" sz="1600" dirty="0">
                <a:effectLst/>
                <a:latin typeface="Times New Roman" panose="02020603050405020304" pitchFamily="18" charset="0"/>
                <a:ea typeface="Times New Roman" panose="02020603050405020304" pitchFamily="18" charset="0"/>
              </a:rPr>
              <a:t> In this mode, command line shell gives immediate feedback.</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Basic Terminologies</a:t>
            </a:r>
            <a:endParaRPr lang="en-IN" sz="14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800" b="1"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    IDE, JSON, API</a:t>
            </a:r>
          </a:p>
          <a:p>
            <a:pPr marR="604520" algn="just">
              <a:lnSpc>
                <a:spcPct val="107000"/>
              </a:lnSpc>
              <a:spcBef>
                <a:spcPts val="890"/>
              </a:spcBef>
              <a:spcAft>
                <a:spcPts val="0"/>
              </a:spcAft>
            </a:pPr>
            <a:endParaRPr lang="en-IN" sz="1600" dirty="0"/>
          </a:p>
        </p:txBody>
      </p:sp>
    </p:spTree>
    <p:extLst>
      <p:ext uri="{BB962C8B-B14F-4D97-AF65-F5344CB8AC3E}">
        <p14:creationId xmlns:p14="http://schemas.microsoft.com/office/powerpoint/2010/main" val="4211225323"/>
      </p:ext>
    </p:extLst>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6806928"/>
          </a:xfrm>
          <a:prstGeom prst="rect">
            <a:avLst/>
          </a:prstGeom>
          <a:noFill/>
        </p:spPr>
        <p:txBody>
          <a:bodyPr wrap="square">
            <a:spAutoFit/>
          </a:bodyPr>
          <a:lstStyle/>
          <a:p>
            <a:pPr marR="604520" algn="just">
              <a:lnSpc>
                <a:spcPct val="107000"/>
              </a:lnSpc>
              <a:spcBef>
                <a:spcPts val="890"/>
              </a:spcBef>
              <a:spcAft>
                <a:spcPts val="0"/>
              </a:spcAft>
            </a:pPr>
            <a:r>
              <a:rPr lang="en-US" sz="2800"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TASK-2</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800" b="1" dirty="0">
                <a:effectLst/>
                <a:latin typeface="Times New Roman" panose="02020603050405020304" pitchFamily="18" charset="0"/>
                <a:ea typeface="Times New Roman" panose="02020603050405020304" pitchFamily="18" charset="0"/>
              </a:rPr>
              <a:t>     Types Of Data</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These are 3 types: Structured data, Semi-structured data, and Unstructured data. </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Structured data – </a:t>
            </a:r>
            <a:endParaRPr lang="en-IN" sz="1600" dirty="0">
              <a:effectLst/>
              <a:latin typeface="Times New Roman" panose="02020603050405020304" pitchFamily="18" charset="0"/>
              <a:ea typeface="Times New Roman" panose="02020603050405020304" pitchFamily="18" charset="0"/>
            </a:endParaRPr>
          </a:p>
          <a:p>
            <a:pPr marL="876300"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Structured data is data whose elements are addressable for effective analysis. It has been organized into a formatted repository that is typically a database. It concerns all data which can be stored in database SQL in a table with rows and columns. They have relational keys and can easily be mapped into pre-designed fields. Today, those data are most processed in the development and simplest way to manage information. Example: Relational data.</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Semi-Structured data – </a:t>
            </a:r>
            <a:endParaRPr lang="en-IN" sz="1600" dirty="0">
              <a:effectLst/>
              <a:latin typeface="Times New Roman" panose="02020603050405020304" pitchFamily="18" charset="0"/>
              <a:ea typeface="Times New Roman" panose="02020603050405020304" pitchFamily="18" charset="0"/>
            </a:endParaRPr>
          </a:p>
          <a:p>
            <a:pPr marL="876300"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Semi-structured data is information that does not reside in a relational database but that has some organizational properties that make it easier to analyze. With some processes, you can store them in the relation database (it could be very hard for some kind of semi-structured data), but Semi-structured exist to ease space. Example: XML data.</a:t>
            </a:r>
            <a:endParaRPr lang="en-IN" sz="1600" dirty="0">
              <a:effectLst/>
              <a:latin typeface="Times New Roman" panose="02020603050405020304" pitchFamily="18" charset="0"/>
              <a:ea typeface="Times New Roman" panose="02020603050405020304" pitchFamily="18" charset="0"/>
            </a:endParaRPr>
          </a:p>
          <a:p>
            <a:pPr marL="342900" marR="604520" lvl="0" indent="-342900" algn="just">
              <a:lnSpc>
                <a:spcPct val="107000"/>
              </a:lnSpc>
              <a:spcBef>
                <a:spcPts val="890"/>
              </a:spcBef>
              <a:spcAft>
                <a:spcPts val="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Unstructured data – </a:t>
            </a:r>
            <a:endParaRPr lang="en-IN" sz="1600" dirty="0">
              <a:effectLst/>
              <a:latin typeface="Times New Roman" panose="02020603050405020304" pitchFamily="18" charset="0"/>
              <a:ea typeface="Times New Roman" panose="02020603050405020304" pitchFamily="18" charset="0"/>
            </a:endParaRPr>
          </a:p>
          <a:p>
            <a:pPr marL="876300"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Unstructured data is a data which is not organized in a predefined manner or does not have a predefined data model, thus it is not a good fit for a mainstream relational database. So for Unstructured data, there are alternative platforms for storing and managing, it is increasingly prevalent in IT systems and is used by organizations in a variety of business intelligence and analytics applications. Example: Word, PDF, Text, Media logs.</a:t>
            </a:r>
            <a:endParaRPr lang="en-IN" sz="1600" dirty="0">
              <a:effectLst/>
              <a:latin typeface="Times New Roman" panose="02020603050405020304" pitchFamily="18" charset="0"/>
              <a:ea typeface="Times New Roman" panose="02020603050405020304" pitchFamily="18" charset="0"/>
            </a:endParaRPr>
          </a:p>
          <a:p>
            <a:endParaRPr lang="en-IN" sz="1400" dirty="0"/>
          </a:p>
        </p:txBody>
      </p:sp>
    </p:spTree>
    <p:extLst>
      <p:ext uri="{BB962C8B-B14F-4D97-AF65-F5344CB8AC3E}">
        <p14:creationId xmlns:p14="http://schemas.microsoft.com/office/powerpoint/2010/main" val="2976529910"/>
      </p:ext>
    </p:extLst>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164999"/>
          </a:xfrm>
          <a:prstGeom prst="rect">
            <a:avLst/>
          </a:prstGeom>
          <a:noFill/>
        </p:spPr>
        <p:txBody>
          <a:bodyPr wrap="square">
            <a:spAutoFit/>
          </a:bodyPr>
          <a:lstStyle/>
          <a:p>
            <a:pPr marR="604520" algn="just">
              <a:lnSpc>
                <a:spcPct val="107000"/>
              </a:lnSpc>
              <a:spcBef>
                <a:spcPts val="890"/>
              </a:spcBef>
              <a:spcAft>
                <a:spcPts val="0"/>
              </a:spcAft>
            </a:pPr>
            <a:r>
              <a:rPr lang="en-IN" sz="1800"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TASK-3</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800" dirty="0">
                <a:effectLst/>
                <a:latin typeface="Times New Roman" panose="02020603050405020304" pitchFamily="18" charset="0"/>
                <a:ea typeface="Times New Roman" panose="02020603050405020304" pitchFamily="18" charset="0"/>
              </a:rPr>
              <a:t>Build a </a:t>
            </a:r>
            <a:r>
              <a:rPr lang="en-US" sz="1800" dirty="0" err="1">
                <a:effectLst/>
                <a:latin typeface="Times New Roman" panose="02020603050405020304" pitchFamily="18" charset="0"/>
                <a:ea typeface="Times New Roman" panose="02020603050405020304" pitchFamily="18" charset="0"/>
              </a:rPr>
              <a:t>Gst</a:t>
            </a:r>
            <a:r>
              <a:rPr lang="en-US" sz="1800" dirty="0">
                <a:effectLst/>
                <a:latin typeface="Times New Roman" panose="02020603050405020304" pitchFamily="18" charset="0"/>
                <a:ea typeface="Times New Roman" panose="02020603050405020304" pitchFamily="18" charset="0"/>
              </a:rPr>
              <a:t> calculation program with multiple categories having different percentages.</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600" dirty="0"/>
          </a:p>
        </p:txBody>
      </p:sp>
      <p:pic>
        <p:nvPicPr>
          <p:cNvPr id="5" name="Picture 4">
            <a:extLst>
              <a:ext uri="{FF2B5EF4-FFF2-40B4-BE49-F238E27FC236}">
                <a16:creationId xmlns:a16="http://schemas.microsoft.com/office/drawing/2014/main" id="{83ACC4BC-8183-D27C-1402-8AF9CFB65A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235" t="16427" r="15175" b="33240"/>
          <a:stretch/>
        </p:blipFill>
        <p:spPr bwMode="auto">
          <a:xfrm>
            <a:off x="3158490" y="1634490"/>
            <a:ext cx="5875020" cy="3589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472191"/>
      </p:ext>
    </p:extLst>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19</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6135269"/>
          </a:xfrm>
          <a:prstGeom prst="rect">
            <a:avLst/>
          </a:prstGeom>
          <a:noFill/>
        </p:spPr>
        <p:txBody>
          <a:bodyPr wrap="square">
            <a:spAutoFit/>
          </a:bodyPr>
          <a:lstStyle/>
          <a:p>
            <a:pPr marL="88900" algn="just">
              <a:spcBef>
                <a:spcPts val="430"/>
              </a:spcBef>
            </a:pPr>
            <a:r>
              <a:rPr lang="en-US" sz="2000" b="1" kern="0" dirty="0">
                <a:effectLst/>
                <a:latin typeface="Times New Roman" panose="02020603050405020304" pitchFamily="18" charset="0"/>
                <a:ea typeface="Times New Roman" panose="02020603050405020304" pitchFamily="18" charset="0"/>
              </a:rPr>
              <a:t>DAY -</a:t>
            </a:r>
            <a:r>
              <a:rPr lang="en-US" sz="2000" b="1" kern="0" spc="-15"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2</a:t>
            </a:r>
            <a:endParaRPr lang="en-IN" sz="2000" b="1" kern="0" dirty="0">
              <a:effectLst/>
              <a:latin typeface="Times New Roman" panose="02020603050405020304" pitchFamily="18" charset="0"/>
              <a:ea typeface="Times New Roman" panose="02020603050405020304" pitchFamily="18" charset="0"/>
            </a:endParaRPr>
          </a:p>
          <a:p>
            <a:pPr marL="88900" marR="1165860" algn="just">
              <a:lnSpc>
                <a:spcPct val="107000"/>
              </a:lnSpc>
              <a:spcBef>
                <a:spcPts val="955"/>
              </a:spcBef>
              <a:spcAft>
                <a:spcPts val="0"/>
              </a:spcAft>
            </a:pPr>
            <a:r>
              <a:rPr lang="en-US" sz="1800" b="1" u="sng" dirty="0">
                <a:effectLst/>
                <a:latin typeface="Times New Roman" panose="02020603050405020304" pitchFamily="18" charset="0"/>
                <a:ea typeface="Times New Roman" panose="02020603050405020304" pitchFamily="18" charset="0"/>
              </a:rPr>
              <a:t>TASK-4</a:t>
            </a:r>
            <a:endParaRPr lang="en-IN" sz="1800" dirty="0">
              <a:effectLst/>
              <a:latin typeface="Times New Roman" panose="02020603050405020304" pitchFamily="18" charset="0"/>
              <a:ea typeface="Times New Roman" panose="02020603050405020304" pitchFamily="18" charset="0"/>
            </a:endParaRPr>
          </a:p>
          <a:p>
            <a:pPr marL="88900" marR="1165860" algn="just">
              <a:lnSpc>
                <a:spcPct val="107000"/>
              </a:lnSpc>
              <a:spcBef>
                <a:spcPts val="955"/>
              </a:spcBef>
              <a:spcAft>
                <a:spcPts val="0"/>
              </a:spcAft>
            </a:pPr>
            <a:r>
              <a:rPr lang="en-US" sz="1800" b="1" dirty="0">
                <a:effectLst/>
                <a:latin typeface="Times New Roman" panose="02020603050405020304" pitchFamily="18" charset="0"/>
                <a:ea typeface="Times New Roman" panose="02020603050405020304" pitchFamily="18" charset="0"/>
              </a:rPr>
              <a:t>List</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out</a:t>
            </a:r>
            <a:r>
              <a:rPr lang="en-US" sz="1800" b="1" spc="-2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the</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methods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used</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commonly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list,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set,</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tuple,</a:t>
            </a:r>
            <a:r>
              <a:rPr lang="en-US" sz="1800" b="1" spc="-38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dictionary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with</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their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rules</a:t>
            </a:r>
            <a:endParaRPr lang="en-IN" sz="1800" dirty="0">
              <a:effectLst/>
              <a:latin typeface="Times New Roman" panose="02020603050405020304" pitchFamily="18" charset="0"/>
              <a:ea typeface="Times New Roman" panose="02020603050405020304" pitchFamily="18" charset="0"/>
            </a:endParaRPr>
          </a:p>
          <a:p>
            <a:pPr marL="88900" algn="just">
              <a:spcBef>
                <a:spcPts val="775"/>
              </a:spcBef>
              <a:spcAft>
                <a:spcPts val="0"/>
              </a:spcAft>
            </a:pPr>
            <a:r>
              <a:rPr lang="en-US" sz="1600" b="1" u="heavy" dirty="0">
                <a:effectLst/>
                <a:latin typeface="Times New Roman" panose="02020603050405020304" pitchFamily="18" charset="0"/>
                <a:ea typeface="Times New Roman" panose="02020603050405020304" pitchFamily="18" charset="0"/>
              </a:rPr>
              <a:t>Data</a:t>
            </a:r>
            <a:r>
              <a:rPr lang="en-US" sz="1600" b="1" u="heavy" spc="-5" dirty="0">
                <a:effectLst/>
                <a:latin typeface="Times New Roman" panose="02020603050405020304" pitchFamily="18" charset="0"/>
                <a:ea typeface="Times New Roman" panose="02020603050405020304" pitchFamily="18" charset="0"/>
              </a:rPr>
              <a:t> </a:t>
            </a:r>
            <a:r>
              <a:rPr lang="en-US" sz="1600" b="1" u="heavy" dirty="0">
                <a:effectLst/>
                <a:latin typeface="Times New Roman" panose="02020603050405020304" pitchFamily="18" charset="0"/>
                <a:ea typeface="Times New Roman" panose="02020603050405020304" pitchFamily="18" charset="0"/>
              </a:rPr>
              <a:t>Types</a:t>
            </a:r>
            <a:r>
              <a:rPr lang="en-US" sz="1600" b="1" u="heavy" spc="-5" dirty="0">
                <a:effectLst/>
                <a:latin typeface="Times New Roman" panose="02020603050405020304" pitchFamily="18" charset="0"/>
                <a:ea typeface="Times New Roman" panose="02020603050405020304" pitchFamily="18" charset="0"/>
              </a:rPr>
              <a:t> </a:t>
            </a:r>
            <a:r>
              <a:rPr lang="en-US" sz="1600" b="1" u="heavy" dirty="0">
                <a:effectLst/>
                <a:latin typeface="Times New Roman" panose="02020603050405020304" pitchFamily="18" charset="0"/>
                <a:ea typeface="Times New Roman" panose="02020603050405020304" pitchFamily="18" charset="0"/>
              </a:rPr>
              <a:t>in</a:t>
            </a:r>
            <a:r>
              <a:rPr lang="en-US" sz="1600" b="1" u="heavy" spc="-10" dirty="0">
                <a:effectLst/>
                <a:latin typeface="Times New Roman" panose="02020603050405020304" pitchFamily="18" charset="0"/>
                <a:ea typeface="Times New Roman" panose="02020603050405020304" pitchFamily="18" charset="0"/>
              </a:rPr>
              <a:t> </a:t>
            </a:r>
            <a:r>
              <a:rPr lang="en-US" sz="1600" b="1" u="heavy" dirty="0">
                <a:effectLst/>
                <a:latin typeface="Times New Roman" panose="02020603050405020304" pitchFamily="18" charset="0"/>
                <a:ea typeface="Times New Roman" panose="02020603050405020304" pitchFamily="18" charset="0"/>
              </a:rPr>
              <a:t>Python</a:t>
            </a:r>
            <a:endParaRPr lang="en-IN" sz="1600" dirty="0">
              <a:effectLst/>
              <a:latin typeface="Times New Roman" panose="02020603050405020304" pitchFamily="18" charset="0"/>
              <a:ea typeface="Times New Roman" panose="02020603050405020304" pitchFamily="18" charset="0"/>
            </a:endParaRPr>
          </a:p>
          <a:p>
            <a:pPr marL="342900" marR="713105" lvl="0" indent="-342900" algn="just">
              <a:lnSpc>
                <a:spcPct val="107000"/>
              </a:lnSpc>
              <a:spcBef>
                <a:spcPts val="930"/>
              </a:spcBef>
              <a:spcAft>
                <a:spcPts val="0"/>
              </a:spcAft>
              <a:buFont typeface="+mj-lt"/>
              <a:buAutoNum type="arabicPeriod"/>
              <a:tabLst>
                <a:tab pos="546735" algn="l"/>
              </a:tabLst>
            </a:pPr>
            <a:r>
              <a:rPr lang="en-US" sz="1600" b="1" dirty="0">
                <a:effectLst/>
                <a:latin typeface="Times New Roman" panose="02020603050405020304" pitchFamily="18" charset="0"/>
                <a:ea typeface="Times New Roman" panose="02020603050405020304" pitchFamily="18" charset="0"/>
              </a:rPr>
              <a:t>str: </a:t>
            </a:r>
            <a:r>
              <a:rPr lang="en-US" sz="1600" dirty="0">
                <a:effectLst/>
                <a:latin typeface="Times New Roman" panose="02020603050405020304" pitchFamily="18" charset="0"/>
                <a:ea typeface="Times New Roman" panose="02020603050405020304" pitchFamily="18" charset="0"/>
              </a:rPr>
              <a:t>A string data type is traditionally a sequence of characters, either as a literal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constant or as some kind of variable. The latter may allow its elements to be mutated</a:t>
            </a:r>
            <a:r>
              <a:rPr lang="en-US" sz="1600" spc="-2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 length changed,</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fixed (after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creation).</a:t>
            </a:r>
            <a:endParaRPr lang="en-IN" sz="1600" dirty="0">
              <a:effectLst/>
              <a:latin typeface="Times New Roman" panose="02020603050405020304" pitchFamily="18" charset="0"/>
              <a:ea typeface="Times New Roman" panose="02020603050405020304" pitchFamily="18" charset="0"/>
            </a:endParaRPr>
          </a:p>
          <a:p>
            <a:pPr marL="342900" marR="695960" lvl="0" indent="-342900" algn="just">
              <a:lnSpc>
                <a:spcPct val="107000"/>
              </a:lnSpc>
              <a:buFont typeface="+mj-lt"/>
              <a:buAutoNum type="arabicPeriod"/>
              <a:tabLst>
                <a:tab pos="546735" algn="l"/>
              </a:tabLst>
            </a:pPr>
            <a:r>
              <a:rPr lang="en-US" sz="1600" b="1" dirty="0">
                <a:effectLst/>
                <a:latin typeface="Times New Roman" panose="02020603050405020304" pitchFamily="18" charset="0"/>
                <a:ea typeface="Times New Roman" panose="02020603050405020304" pitchFamily="18" charset="0"/>
              </a:rPr>
              <a:t>Numbers: </a:t>
            </a:r>
            <a:r>
              <a:rPr lang="en-US" sz="1600" dirty="0">
                <a:effectLst/>
                <a:latin typeface="Times New Roman" panose="02020603050405020304" pitchFamily="18" charset="0"/>
                <a:ea typeface="Times New Roman" panose="02020603050405020304" pitchFamily="18" charset="0"/>
              </a:rPr>
              <a:t>Int, float, complex and long integers are numeric data types. We can store</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real number values in int, floating point values in float and complex numbers in</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complex</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data types and long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integers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unlimited size.</a:t>
            </a:r>
            <a:endParaRPr lang="en-IN" sz="1600" dirty="0">
              <a:effectLst/>
              <a:latin typeface="Times New Roman" panose="02020603050405020304" pitchFamily="18" charset="0"/>
              <a:ea typeface="Times New Roman" panose="02020603050405020304" pitchFamily="18" charset="0"/>
            </a:endParaRPr>
          </a:p>
          <a:p>
            <a:pPr marL="342900" marR="857885" lvl="0" indent="-342900" algn="just">
              <a:lnSpc>
                <a:spcPct val="107000"/>
              </a:lnSpc>
              <a:buFont typeface="+mj-lt"/>
              <a:buAutoNum type="arabicPeriod"/>
              <a:tabLst>
                <a:tab pos="546735" algn="l"/>
              </a:tabLst>
            </a:pPr>
            <a:r>
              <a:rPr lang="en-US" sz="1600" dirty="0">
                <a:effectLst/>
                <a:latin typeface="Times New Roman" panose="02020603050405020304" pitchFamily="18" charset="0"/>
                <a:ea typeface="Times New Roman" panose="02020603050405020304" pitchFamily="18" charset="0"/>
              </a:rPr>
              <a:t>Lists are the build-in data-types in python that are used to store multiple items in a</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single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variables. The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data</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is stored in [</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342900" marR="695960" lvl="0" indent="-342900" algn="just">
              <a:lnSpc>
                <a:spcPct val="107000"/>
              </a:lnSpc>
              <a:buFont typeface="+mj-lt"/>
              <a:buAutoNum type="arabicPeriod"/>
              <a:tabLst>
                <a:tab pos="546735" algn="l"/>
              </a:tabLst>
            </a:pPr>
            <a:r>
              <a:rPr lang="en-US" sz="1600" b="1" dirty="0">
                <a:effectLst/>
                <a:latin typeface="Times New Roman" panose="02020603050405020304" pitchFamily="18" charset="0"/>
                <a:ea typeface="Times New Roman" panose="02020603050405020304" pitchFamily="18" charset="0"/>
              </a:rPr>
              <a:t>Sets </a:t>
            </a:r>
            <a:r>
              <a:rPr lang="en-US" sz="1600" dirty="0">
                <a:effectLst/>
                <a:latin typeface="Times New Roman" panose="02020603050405020304" pitchFamily="18" charset="0"/>
                <a:ea typeface="Times New Roman" panose="02020603050405020304" pitchFamily="18" charset="0"/>
              </a:rPr>
              <a:t>are also used to store multiple items in a single variables. In set there is no order</a:t>
            </a:r>
            <a:r>
              <a:rPr lang="en-US" sz="1600" spc="-2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 index. Data stored between { }.</a:t>
            </a:r>
            <a:endParaRPr lang="en-IN" sz="1600" dirty="0">
              <a:effectLst/>
              <a:latin typeface="Times New Roman" panose="02020603050405020304" pitchFamily="18" charset="0"/>
              <a:ea typeface="Times New Roman" panose="02020603050405020304" pitchFamily="18" charset="0"/>
            </a:endParaRPr>
          </a:p>
          <a:p>
            <a:pPr marL="342900" marR="1236980" lvl="0" indent="-342900" algn="just">
              <a:lnSpc>
                <a:spcPct val="107000"/>
              </a:lnSpc>
              <a:buFont typeface="+mj-lt"/>
              <a:buAutoNum type="arabicPeriod"/>
              <a:tabLst>
                <a:tab pos="546735" algn="l"/>
              </a:tabLst>
            </a:pPr>
            <a:r>
              <a:rPr lang="en-US" sz="1600" b="1" dirty="0">
                <a:effectLst/>
                <a:latin typeface="Times New Roman" panose="02020603050405020304" pitchFamily="18" charset="0"/>
                <a:ea typeface="Times New Roman" panose="02020603050405020304" pitchFamily="18" charset="0"/>
              </a:rPr>
              <a:t>Tuples: </a:t>
            </a:r>
            <a:r>
              <a:rPr lang="en-US" sz="1600" dirty="0">
                <a:effectLst/>
                <a:latin typeface="Times New Roman" panose="02020603050405020304" pitchFamily="18" charset="0"/>
                <a:ea typeface="Times New Roman" panose="02020603050405020304" pitchFamily="18" charset="0"/>
              </a:rPr>
              <a:t>Similar to list the tuples are ordered and similar to set the tuples are</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immutable.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Stored in ( ).</a:t>
            </a:r>
            <a:endParaRPr lang="en-IN" sz="1600" dirty="0">
              <a:effectLst/>
              <a:latin typeface="Times New Roman" panose="02020603050405020304" pitchFamily="18" charset="0"/>
              <a:ea typeface="Times New Roman" panose="02020603050405020304" pitchFamily="18" charset="0"/>
            </a:endParaRPr>
          </a:p>
          <a:p>
            <a:pPr marL="342900" marR="682625" lvl="0" indent="-342900" algn="just">
              <a:lnSpc>
                <a:spcPct val="106000"/>
              </a:lnSpc>
              <a:buFont typeface="+mj-lt"/>
              <a:buAutoNum type="arabicPeriod"/>
              <a:tabLst>
                <a:tab pos="546735" algn="l"/>
              </a:tabLst>
            </a:pPr>
            <a:r>
              <a:rPr lang="en-US" sz="1600" b="1" dirty="0">
                <a:effectLst/>
                <a:latin typeface="Times New Roman" panose="02020603050405020304" pitchFamily="18" charset="0"/>
                <a:ea typeface="Times New Roman" panose="02020603050405020304" pitchFamily="18" charset="0"/>
              </a:rPr>
              <a:t>Dictionary: </a:t>
            </a:r>
            <a:r>
              <a:rPr lang="en-US" sz="1600" dirty="0">
                <a:effectLst/>
                <a:latin typeface="Times New Roman" panose="02020603050405020304" pitchFamily="18" charset="0"/>
                <a:ea typeface="Times New Roman" panose="02020603050405020304" pitchFamily="18" charset="0"/>
              </a:rPr>
              <a:t>Storing of values ,Ordered , changeable(mutable) , doesn’t allow change</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values.</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2503321493"/>
      </p:ext>
    </p:extLst>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78F7D7-FB12-4147-9AC8-18772E9E0733}"/>
              </a:ext>
            </a:extLst>
          </p:cNvPr>
          <p:cNvSpPr txBox="1"/>
          <p:nvPr/>
        </p:nvSpPr>
        <p:spPr>
          <a:xfrm>
            <a:off x="2731769" y="295529"/>
            <a:ext cx="6728460" cy="3046988"/>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latin typeface="Calibri" panose="020F0502020204030204" pitchFamily="34" charset="0"/>
                <a:cs typeface="Calibri" panose="020F0502020204030204" pitchFamily="34" charset="0"/>
              </a:rPr>
              <a:t>BRANCH</a:t>
            </a:r>
            <a:r>
              <a:rPr lang="en-US" dirty="0">
                <a:latin typeface="Calibri" panose="020F0502020204030204" pitchFamily="34" charset="0"/>
                <a:cs typeface="Calibri" panose="020F0502020204030204" pitchFamily="34" charset="0"/>
              </a:rPr>
              <a:t>: COMPUTER ENGINEERING</a:t>
            </a:r>
          </a:p>
          <a:p>
            <a:pPr marL="342900" indent="-342900" algn="just">
              <a:buFont typeface="Arial" panose="020B0604020202020204" pitchFamily="34" charset="0"/>
              <a:buChar char="•"/>
            </a:pPr>
            <a:r>
              <a:rPr lang="en-US" b="1" dirty="0">
                <a:latin typeface="Calibri" panose="020F0502020204030204" pitchFamily="34" charset="0"/>
                <a:cs typeface="Calibri" panose="020F0502020204030204" pitchFamily="34" charset="0"/>
              </a:rPr>
              <a:t>SUBJECT</a:t>
            </a:r>
            <a:r>
              <a:rPr lang="en-US" dirty="0">
                <a:latin typeface="Calibri" panose="020F0502020204030204" pitchFamily="34" charset="0"/>
                <a:cs typeface="Calibri" panose="020F0502020204030204" pitchFamily="34" charset="0"/>
              </a:rPr>
              <a:t> : </a:t>
            </a:r>
            <a:r>
              <a:rPr lang="en-GB" dirty="0">
                <a:latin typeface="Calibri" panose="020F0502020204030204" pitchFamily="34" charset="0"/>
                <a:cs typeface="Calibri" panose="020F0502020204030204" pitchFamily="34" charset="0"/>
              </a:rPr>
              <a:t>SUMMER INTERNSHIP</a:t>
            </a:r>
            <a:r>
              <a:rPr lang="en-GB" dirty="0">
                <a:latin typeface="Calibri" panose="020F0502020204030204" pitchFamily="34" charset="0"/>
                <a:ea typeface="Times New Roman" panose="02020603050405020304" pitchFamily="18" charset="0"/>
                <a:cs typeface="Calibri" panose="020F0502020204030204" pitchFamily="34" charset="0"/>
              </a:rPr>
              <a:t>(3170001)</a:t>
            </a:r>
          </a:p>
          <a:p>
            <a:pPr marL="342900" indent="-342900" algn="just">
              <a:buFont typeface="Arial" panose="020B0604020202020204" pitchFamily="34" charset="0"/>
              <a:buChar char="•"/>
            </a:pPr>
            <a:r>
              <a:rPr lang="en-GB" b="1" dirty="0">
                <a:latin typeface="Calibri" panose="020F0502020204030204" pitchFamily="34" charset="0"/>
                <a:ea typeface="Times New Roman" panose="02020603050405020304" pitchFamily="18" charset="0"/>
                <a:cs typeface="Calibri" panose="020F0502020204030204" pitchFamily="34" charset="0"/>
              </a:rPr>
              <a:t>COLLEGE</a:t>
            </a:r>
            <a:r>
              <a:rPr lang="en-GB" dirty="0">
                <a:latin typeface="Calibri" panose="020F0502020204030204" pitchFamily="34" charset="0"/>
                <a:ea typeface="Times New Roman" panose="02020603050405020304" pitchFamily="18" charset="0"/>
                <a:cs typeface="Calibri" panose="020F0502020204030204" pitchFamily="34" charset="0"/>
              </a:rPr>
              <a:t>: SAL INSTITUTE OF TECHNOLOGY AND ENGINEERING RESEARCH                   </a:t>
            </a:r>
          </a:p>
          <a:p>
            <a:pPr marL="342900" indent="-342900" algn="just">
              <a:buFont typeface="Arial" panose="020B0604020202020204" pitchFamily="34" charset="0"/>
              <a:buChar char="•"/>
            </a:pPr>
            <a:r>
              <a:rPr lang="en-GB" b="1" dirty="0">
                <a:latin typeface="Calibri" panose="020F0502020204030204" pitchFamily="34" charset="0"/>
                <a:ea typeface="Times New Roman" panose="02020603050405020304" pitchFamily="18" charset="0"/>
                <a:cs typeface="Calibri" panose="020F0502020204030204" pitchFamily="34" charset="0"/>
              </a:rPr>
              <a:t>PROJECT DEFINITION</a:t>
            </a:r>
            <a:r>
              <a:rPr lang="en-GB" dirty="0">
                <a:latin typeface="Calibri" panose="020F0502020204030204" pitchFamily="34" charset="0"/>
                <a:ea typeface="Times New Roman" panose="02020603050405020304" pitchFamily="18" charset="0"/>
                <a:cs typeface="Calibri" panose="020F0502020204030204" pitchFamily="34" charset="0"/>
              </a:rPr>
              <a:t>: RECOMMENDER SYSTEM WITH SENTIMENT ANALYSIS</a:t>
            </a:r>
            <a:endParaRPr lang="en-IN" dirty="0">
              <a:latin typeface="Calibri" panose="020F0502020204030204" pitchFamily="34" charset="0"/>
              <a:ea typeface="Times New Roman" panose="02020603050405020304" pitchFamily="18" charset="0"/>
              <a:cs typeface="Calibri" panose="020F0502020204030204" pitchFamily="34" charset="0"/>
            </a:endParaRPr>
          </a:p>
          <a:p>
            <a:endParaRPr lang="en-IN" sz="2800" dirty="0">
              <a:latin typeface="Calibri" panose="020F0502020204030204" pitchFamily="34" charset="0"/>
              <a:cs typeface="Calibri" panose="020F0502020204030204" pitchFamily="34" charset="0"/>
            </a:endParaRPr>
          </a:p>
        </p:txBody>
      </p:sp>
      <p:graphicFrame>
        <p:nvGraphicFramePr>
          <p:cNvPr id="5" name="Table 5">
            <a:extLst>
              <a:ext uri="{FF2B5EF4-FFF2-40B4-BE49-F238E27FC236}">
                <a16:creationId xmlns:a16="http://schemas.microsoft.com/office/drawing/2014/main" id="{9FA57FFE-B6A6-4715-A210-44A67895F6EC}"/>
              </a:ext>
            </a:extLst>
          </p:cNvPr>
          <p:cNvGraphicFramePr>
            <a:graphicFrameLocks noGrp="1"/>
          </p:cNvGraphicFramePr>
          <p:nvPr>
            <p:extLst>
              <p:ext uri="{D42A27DB-BD31-4B8C-83A1-F6EECF244321}">
                <p14:modId xmlns:p14="http://schemas.microsoft.com/office/powerpoint/2010/main" val="612872737"/>
              </p:ext>
            </p:extLst>
          </p:nvPr>
        </p:nvGraphicFramePr>
        <p:xfrm>
          <a:off x="2731771" y="3725735"/>
          <a:ext cx="6728459" cy="1165860"/>
        </p:xfrm>
        <a:graphic>
          <a:graphicData uri="http://schemas.openxmlformats.org/drawingml/2006/table">
            <a:tbl>
              <a:tblPr firstRow="1" bandRow="1">
                <a:tableStyleId>{5C22544A-7EE6-4342-B048-85BDC9FD1C3A}</a:tableStyleId>
              </a:tblPr>
              <a:tblGrid>
                <a:gridCol w="6728459">
                  <a:extLst>
                    <a:ext uri="{9D8B030D-6E8A-4147-A177-3AD203B41FA5}">
                      <a16:colId xmlns:a16="http://schemas.microsoft.com/office/drawing/2014/main" val="164473705"/>
                    </a:ext>
                  </a:extLst>
                </a:gridCol>
              </a:tblGrid>
              <a:tr h="878888">
                <a:tc>
                  <a:txBody>
                    <a:bodyPr/>
                    <a:lstStyle/>
                    <a:p>
                      <a:pPr algn="ctr"/>
                      <a:r>
                        <a:rPr lang="en-US" sz="2400" dirty="0">
                          <a:latin typeface="Calibri" panose="020F0502020204030204" pitchFamily="34" charset="0"/>
                          <a:cs typeface="Calibri" panose="020F0502020204030204" pitchFamily="34" charset="0"/>
                        </a:rPr>
                        <a:t>PREPARED</a:t>
                      </a:r>
                      <a:r>
                        <a:rPr lang="en-US" sz="2400" dirty="0"/>
                        <a:t> </a:t>
                      </a:r>
                      <a:r>
                        <a:rPr lang="en-US" sz="2400" dirty="0">
                          <a:latin typeface="Calibri" panose="020F0502020204030204" pitchFamily="34" charset="0"/>
                          <a:cs typeface="Calibri" panose="020F0502020204030204" pitchFamily="34" charset="0"/>
                        </a:rPr>
                        <a:t>BY</a:t>
                      </a:r>
                      <a:r>
                        <a:rPr lang="en-US" sz="2400" dirty="0"/>
                        <a:t> :</a:t>
                      </a:r>
                    </a:p>
                    <a:p>
                      <a:pPr algn="ctr"/>
                      <a:r>
                        <a:rPr lang="en-US" sz="2400" dirty="0">
                          <a:latin typeface="Calibri" panose="020F0502020204030204" pitchFamily="34" charset="0"/>
                          <a:cs typeface="Calibri" panose="020F0502020204030204" pitchFamily="34" charset="0"/>
                        </a:rPr>
                        <a:t>YUKTA GURNANI</a:t>
                      </a:r>
                    </a:p>
                    <a:p>
                      <a:pPr algn="ctr"/>
                      <a:r>
                        <a:rPr lang="en-US" sz="2400" dirty="0">
                          <a:latin typeface="Calibri" panose="020F0502020204030204" pitchFamily="34" charset="0"/>
                          <a:cs typeface="Calibri" panose="020F0502020204030204" pitchFamily="34" charset="0"/>
                        </a:rPr>
                        <a:t>(190670107026)</a:t>
                      </a:r>
                      <a:endParaRPr lang="en-IN" sz="24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2418960794"/>
                  </a:ext>
                </a:extLst>
              </a:tr>
            </a:tbl>
          </a:graphicData>
        </a:graphic>
      </p:graphicFrame>
      <p:graphicFrame>
        <p:nvGraphicFramePr>
          <p:cNvPr id="7" name="Table 7">
            <a:extLst>
              <a:ext uri="{FF2B5EF4-FFF2-40B4-BE49-F238E27FC236}">
                <a16:creationId xmlns:a16="http://schemas.microsoft.com/office/drawing/2014/main" id="{E2AD030A-A386-4B4C-938F-F41AA45F87E5}"/>
              </a:ext>
            </a:extLst>
          </p:cNvPr>
          <p:cNvGraphicFramePr>
            <a:graphicFrameLocks noGrp="1"/>
          </p:cNvGraphicFramePr>
          <p:nvPr>
            <p:extLst>
              <p:ext uri="{D42A27DB-BD31-4B8C-83A1-F6EECF244321}">
                <p14:modId xmlns:p14="http://schemas.microsoft.com/office/powerpoint/2010/main" val="2475516233"/>
              </p:ext>
            </p:extLst>
          </p:nvPr>
        </p:nvGraphicFramePr>
        <p:xfrm>
          <a:off x="2731769" y="5246669"/>
          <a:ext cx="6728460" cy="448866"/>
        </p:xfrm>
        <a:graphic>
          <a:graphicData uri="http://schemas.openxmlformats.org/drawingml/2006/table">
            <a:tbl>
              <a:tblPr bandRow="1">
                <a:tableStyleId>{5C22544A-7EE6-4342-B048-85BDC9FD1C3A}</a:tableStyleId>
              </a:tblPr>
              <a:tblGrid>
                <a:gridCol w="6728460">
                  <a:extLst>
                    <a:ext uri="{9D8B030D-6E8A-4147-A177-3AD203B41FA5}">
                      <a16:colId xmlns:a16="http://schemas.microsoft.com/office/drawing/2014/main" val="2206094550"/>
                    </a:ext>
                  </a:extLst>
                </a:gridCol>
              </a:tblGrid>
              <a:tr h="448866">
                <a:tc>
                  <a:txBody>
                    <a:bodyPr/>
                    <a:lstStyle/>
                    <a:p>
                      <a:pPr algn="ctr"/>
                      <a:r>
                        <a:rPr lang="en-US" sz="2400" b="1" dirty="0">
                          <a:latin typeface="Calibri" panose="020F0502020204030204" pitchFamily="34" charset="0"/>
                          <a:cs typeface="Calibri" panose="020F0502020204030204" pitchFamily="34" charset="0"/>
                        </a:rPr>
                        <a:t>GUIDED BY : </a:t>
                      </a:r>
                      <a:r>
                        <a:rPr lang="en-US" sz="2400" b="1" baseline="0" dirty="0">
                          <a:latin typeface="Calibri" panose="020F0502020204030204" pitchFamily="34" charset="0"/>
                          <a:cs typeface="Calibri" panose="020F0502020204030204" pitchFamily="34" charset="0"/>
                        </a:rPr>
                        <a:t>PROF. MIKI PATEL</a:t>
                      </a:r>
                      <a:endParaRPr lang="en-IN" sz="2400" b="1"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3915573093"/>
                  </a:ext>
                </a:extLst>
              </a:tr>
            </a:tbl>
          </a:graphicData>
        </a:graphic>
      </p:graphicFrame>
      <p:sp>
        <p:nvSpPr>
          <p:cNvPr id="3" name="Slide Number Placeholder 2">
            <a:extLst>
              <a:ext uri="{FF2B5EF4-FFF2-40B4-BE49-F238E27FC236}">
                <a16:creationId xmlns:a16="http://schemas.microsoft.com/office/drawing/2014/main" id="{A47E2B4D-A3A6-438E-AFEC-DB1C1D55C36F}"/>
              </a:ext>
            </a:extLst>
          </p:cNvPr>
          <p:cNvSpPr>
            <a:spLocks noGrp="1"/>
          </p:cNvSpPr>
          <p:nvPr>
            <p:ph type="sldNum" sz="quarter" idx="12"/>
          </p:nvPr>
        </p:nvSpPr>
        <p:spPr/>
        <p:txBody>
          <a:bodyPr/>
          <a:lstStyle/>
          <a:p>
            <a:fld id="{9E159A74-5383-4DEF-B0EB-E4482EF1CEF5}" type="slidenum">
              <a:rPr lang="en-IN" smtClean="0"/>
              <a:pPr/>
              <a:t>2</a:t>
            </a:fld>
            <a:endParaRPr lang="en-IN" dirty="0"/>
          </a:p>
        </p:txBody>
      </p:sp>
    </p:spTree>
    <p:extLst>
      <p:ext uri="{BB962C8B-B14F-4D97-AF65-F5344CB8AC3E}">
        <p14:creationId xmlns:p14="http://schemas.microsoft.com/office/powerpoint/2010/main" val="1809051847"/>
      </p:ext>
    </p:extLst>
  </p:cSld>
  <p:clrMapOvr>
    <a:masterClrMapping/>
  </p:clrMapOvr>
  <p:transition spd="slow">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149487"/>
          </a:xfrm>
          <a:prstGeom prst="rect">
            <a:avLst/>
          </a:prstGeom>
          <a:noFill/>
        </p:spPr>
        <p:txBody>
          <a:bodyPr wrap="square">
            <a:spAutoFit/>
          </a:bodyPr>
          <a:lstStyle/>
          <a:p>
            <a:pPr marL="88900" indent="-229235" algn="just">
              <a:spcBef>
                <a:spcPts val="820"/>
              </a:spcBef>
              <a:spcAft>
                <a:spcPts val="0"/>
              </a:spcAft>
            </a:pPr>
            <a:r>
              <a:rPr lang="en-US" sz="1600" b="1" dirty="0">
                <a:effectLst/>
                <a:latin typeface="Times New Roman" panose="02020603050405020304" pitchFamily="18" charset="0"/>
                <a:ea typeface="Times New Roman" panose="02020603050405020304" pitchFamily="18" charset="0"/>
              </a:rPr>
              <a:t>LIST:</a:t>
            </a:r>
            <a:endParaRPr lang="en-IN" sz="1600" b="1" dirty="0">
              <a:effectLst/>
              <a:latin typeface="Times New Roman" panose="02020603050405020304" pitchFamily="18" charset="0"/>
              <a:ea typeface="Times New Roman" panose="02020603050405020304" pitchFamily="18" charset="0"/>
            </a:endParaRPr>
          </a:p>
          <a:p>
            <a:pPr marL="88900" algn="just">
              <a:spcBef>
                <a:spcPts val="905"/>
              </a:spcBef>
              <a:spcAft>
                <a:spcPts val="0"/>
              </a:spcAft>
            </a:pPr>
            <a:r>
              <a:rPr lang="en-US" sz="1600" dirty="0">
                <a:effectLst/>
                <a:latin typeface="Times New Roman" panose="02020603050405020304" pitchFamily="18" charset="0"/>
                <a:ea typeface="Times New Roman" panose="02020603050405020304" pitchFamily="18" charset="0"/>
              </a:rPr>
              <a:t>Example: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[‘Y’,’U’,’K’,’T’,’A’]</a:t>
            </a:r>
            <a:endParaRPr lang="en-IN" sz="1600" dirty="0">
              <a:effectLst/>
              <a:latin typeface="Times New Roman" panose="02020603050405020304" pitchFamily="18" charset="0"/>
              <a:ea typeface="Times New Roman" panose="02020603050405020304" pitchFamily="18" charset="0"/>
            </a:endParaRPr>
          </a:p>
          <a:p>
            <a:pPr marL="88900" marR="765175" algn="just">
              <a:lnSpc>
                <a:spcPct val="106000"/>
              </a:lnSpc>
              <a:spcBef>
                <a:spcPts val="925"/>
              </a:spcBef>
              <a:spcAft>
                <a:spcPts val="0"/>
              </a:spcAft>
            </a:pPr>
            <a:r>
              <a:rPr lang="en-US" sz="1600" dirty="0">
                <a:effectLst/>
                <a:latin typeface="Times New Roman" panose="02020603050405020304" pitchFamily="18" charset="0"/>
                <a:ea typeface="Times New Roman" panose="02020603050405020304" pitchFamily="18" charset="0"/>
              </a:rPr>
              <a:t>Lists are the build-in data-types in python that are used to store multiple items in a single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variables. The plus point of list is that the order of list does not change, and the items in the</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list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changeable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(mutable) and the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last point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 list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allows duplicate values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too.</a:t>
            </a:r>
            <a:endParaRPr lang="en-IN" sz="1600" dirty="0">
              <a:effectLst/>
              <a:latin typeface="Times New Roman" panose="02020603050405020304" pitchFamily="18" charset="0"/>
              <a:ea typeface="Times New Roman" panose="02020603050405020304" pitchFamily="18" charset="0"/>
            </a:endParaRPr>
          </a:p>
          <a:p>
            <a:pPr marL="88900" marR="765175" algn="just">
              <a:lnSpc>
                <a:spcPct val="106000"/>
              </a:lnSpc>
              <a:spcBef>
                <a:spcPts val="925"/>
              </a:spcBef>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88900" marR="765175" algn="just">
              <a:lnSpc>
                <a:spcPct val="106000"/>
              </a:lnSpc>
              <a:spcBef>
                <a:spcPts val="925"/>
              </a:spcBef>
              <a:spcAft>
                <a:spcPts val="0"/>
              </a:spcAft>
            </a:pPr>
            <a:r>
              <a:rPr lang="en-US" sz="1600" u="sng" dirty="0">
                <a:effectLst/>
                <a:latin typeface="Times New Roman" panose="02020603050405020304" pitchFamily="18" charset="0"/>
                <a:ea typeface="Times New Roman" panose="02020603050405020304" pitchFamily="18" charset="0"/>
              </a:rPr>
              <a:t>List rules-</a:t>
            </a:r>
            <a:endParaRPr lang="en-IN" sz="1600" dirty="0">
              <a:effectLst/>
              <a:latin typeface="Times New Roman" panose="02020603050405020304" pitchFamily="18" charset="0"/>
              <a:ea typeface="Times New Roman" panose="02020603050405020304" pitchFamily="18" charset="0"/>
            </a:endParaRPr>
          </a:p>
          <a:p>
            <a:pPr marR="765175" algn="just">
              <a:lnSpc>
                <a:spcPct val="106000"/>
              </a:lnSpc>
              <a:spcBef>
                <a:spcPts val="925"/>
              </a:spcBef>
              <a:spcAft>
                <a:spcPts val="0"/>
              </a:spcAft>
            </a:pPr>
            <a:r>
              <a:rPr lang="en-US" sz="1600" dirty="0">
                <a:effectLst/>
                <a:latin typeface="Times New Roman" panose="02020603050405020304" pitchFamily="18" charset="0"/>
                <a:ea typeface="Times New Roman" panose="02020603050405020304" pitchFamily="18" charset="0"/>
              </a:rPr>
              <a:t>  1) Repeated values allowed</a:t>
            </a:r>
            <a:endParaRPr lang="en-IN" sz="1600" dirty="0">
              <a:effectLst/>
              <a:latin typeface="Times New Roman" panose="02020603050405020304" pitchFamily="18" charset="0"/>
              <a:ea typeface="Times New Roman" panose="02020603050405020304" pitchFamily="18" charset="0"/>
            </a:endParaRPr>
          </a:p>
          <a:p>
            <a:pPr marR="765175" algn="just">
              <a:lnSpc>
                <a:spcPct val="106000"/>
              </a:lnSpc>
              <a:spcBef>
                <a:spcPts val="925"/>
              </a:spcBef>
              <a:spcAft>
                <a:spcPts val="0"/>
              </a:spcAft>
            </a:pPr>
            <a:r>
              <a:rPr lang="en-US" sz="1600" dirty="0">
                <a:effectLst/>
                <a:latin typeface="Times New Roman" panose="02020603050405020304" pitchFamily="18" charset="0"/>
                <a:ea typeface="Times New Roman" panose="02020603050405020304" pitchFamily="18" charset="0"/>
              </a:rPr>
              <a:t>  2) Ordered</a:t>
            </a:r>
            <a:endParaRPr lang="en-IN" sz="1600" dirty="0">
              <a:effectLst/>
              <a:latin typeface="Times New Roman" panose="02020603050405020304" pitchFamily="18" charset="0"/>
              <a:ea typeface="Times New Roman" panose="02020603050405020304" pitchFamily="18" charset="0"/>
            </a:endParaRPr>
          </a:p>
          <a:p>
            <a:pPr marR="765175" algn="just">
              <a:lnSpc>
                <a:spcPct val="106000"/>
              </a:lnSpc>
              <a:spcBef>
                <a:spcPts val="925"/>
              </a:spcBef>
              <a:spcAft>
                <a:spcPts val="0"/>
              </a:spcAft>
            </a:pPr>
            <a:r>
              <a:rPr lang="en-US" sz="1600" dirty="0">
                <a:effectLst/>
                <a:latin typeface="Times New Roman" panose="02020603050405020304" pitchFamily="18" charset="0"/>
                <a:ea typeface="Times New Roman" panose="02020603050405020304" pitchFamily="18" charset="0"/>
              </a:rPr>
              <a:t>  3) Mutable</a:t>
            </a:r>
          </a:p>
          <a:p>
            <a:pPr algn="just">
              <a:spcBef>
                <a:spcPts val="825"/>
              </a:spcBef>
            </a:pPr>
            <a:r>
              <a:rPr lang="en-US" sz="1800" u="sng" dirty="0">
                <a:effectLst/>
                <a:latin typeface="Times New Roman" panose="02020603050405020304" pitchFamily="18" charset="0"/>
                <a:ea typeface="Times New Roman" panose="02020603050405020304" pitchFamily="18" charset="0"/>
              </a:rPr>
              <a:t>List</a:t>
            </a:r>
            <a:r>
              <a:rPr lang="en-US" sz="1800" u="sng" spc="-15"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Methods-</a:t>
            </a:r>
            <a:endParaRPr lang="en-IN" sz="1800" dirty="0">
              <a:effectLst/>
              <a:latin typeface="Times New Roman" panose="02020603050405020304" pitchFamily="18" charset="0"/>
              <a:ea typeface="Times New Roman" panose="02020603050405020304" pitchFamily="18" charset="0"/>
            </a:endParaRPr>
          </a:p>
          <a:p>
            <a:pPr marL="546100" indent="-229235" algn="just">
              <a:spcBef>
                <a:spcPts val="110"/>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546100" indent="-229235" algn="just">
              <a:spcBef>
                <a:spcPts val="110"/>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1) </a:t>
            </a:r>
            <a:r>
              <a:rPr lang="en-US" sz="1800" u="sng" dirty="0">
                <a:effectLst/>
                <a:latin typeface="Times New Roman" panose="02020603050405020304" pitchFamily="18" charset="0"/>
                <a:ea typeface="Times New Roman" panose="02020603050405020304" pitchFamily="18" charset="0"/>
              </a:rPr>
              <a:t>count():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elements with 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specified value</a:t>
            </a:r>
            <a:endParaRPr lang="en-IN" sz="1800" dirty="0">
              <a:effectLst/>
              <a:latin typeface="Times New Roman" panose="02020603050405020304" pitchFamily="18" charset="0"/>
              <a:ea typeface="Times New Roman" panose="02020603050405020304" pitchFamily="18" charset="0"/>
            </a:endParaRPr>
          </a:p>
          <a:p>
            <a:pPr marR="765175" algn="just">
              <a:lnSpc>
                <a:spcPct val="106000"/>
              </a:lnSpc>
              <a:spcBef>
                <a:spcPts val="925"/>
              </a:spcBef>
              <a:spcAft>
                <a:spcPts val="0"/>
              </a:spcAft>
            </a:pP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7E5CBFEE-F585-3D8C-B2D4-F6A2B6C7A9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6308" r="4265" b="51886"/>
          <a:stretch/>
        </p:blipFill>
        <p:spPr bwMode="auto">
          <a:xfrm>
            <a:off x="2268467" y="4942791"/>
            <a:ext cx="5471160" cy="701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2518037"/>
      </p:ext>
    </p:extLst>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180730" y="310718"/>
            <a:ext cx="9729925" cy="2147063"/>
          </a:xfrm>
          <a:prstGeom prst="rect">
            <a:avLst/>
          </a:prstGeom>
          <a:noFill/>
        </p:spPr>
        <p:txBody>
          <a:bodyPr wrap="square">
            <a:spAutoFit/>
          </a:bodyPr>
          <a:lstStyle/>
          <a:p>
            <a:pPr marR="765175" algn="just">
              <a:lnSpc>
                <a:spcPct val="106000"/>
              </a:lnSpc>
              <a:spcBef>
                <a:spcPts val="925"/>
              </a:spcBef>
              <a:spcAft>
                <a:spcPts val="0"/>
              </a:spcAft>
            </a:pPr>
            <a:r>
              <a:rPr lang="en-US" sz="1800" dirty="0">
                <a:effectLst/>
                <a:latin typeface="Times New Roman" panose="02020603050405020304" pitchFamily="18" charset="0"/>
                <a:ea typeface="Times New Roman" panose="02020603050405020304" pitchFamily="18" charset="0"/>
              </a:rPr>
              <a:t>2) </a:t>
            </a:r>
            <a:r>
              <a:rPr lang="en-US" sz="1800" u="sng" dirty="0">
                <a:effectLst/>
                <a:latin typeface="Times New Roman" panose="02020603050405020304" pitchFamily="18" charset="0"/>
                <a:ea typeface="Times New Roman" panose="02020603050405020304" pitchFamily="18" charset="0"/>
              </a:rPr>
              <a:t>index():</a:t>
            </a:r>
            <a:r>
              <a:rPr lang="en-US" sz="1800" dirty="0">
                <a:effectLst/>
                <a:latin typeface="Times New Roman" panose="02020603050405020304" pitchFamily="18" charset="0"/>
                <a:ea typeface="Times New Roman" panose="02020603050405020304" pitchFamily="18" charset="0"/>
              </a:rPr>
              <a:t> The </a:t>
            </a:r>
            <a:r>
              <a:rPr lang="en-US" sz="1800" b="1" dirty="0">
                <a:effectLst/>
                <a:latin typeface="Times New Roman" panose="02020603050405020304" pitchFamily="18" charset="0"/>
                <a:ea typeface="Times New Roman" panose="02020603050405020304" pitchFamily="18" charset="0"/>
              </a:rPr>
              <a:t>index</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method</a:t>
            </a:r>
            <a:r>
              <a:rPr lang="en-US" sz="1800" dirty="0">
                <a:effectLst/>
                <a:latin typeface="Times New Roman" panose="02020603050405020304" pitchFamily="18" charset="0"/>
                <a:ea typeface="Times New Roman" panose="02020603050405020304" pitchFamily="18" charset="0"/>
              </a:rPr>
              <a:t> returns the position at the first occurrence of the specified value. </a:t>
            </a:r>
            <a:endParaRPr lang="en-IN" sz="1800" dirty="0">
              <a:effectLst/>
              <a:latin typeface="Times New Roman" panose="02020603050405020304" pitchFamily="18" charset="0"/>
              <a:ea typeface="Times New Roman" panose="02020603050405020304" pitchFamily="18" charset="0"/>
            </a:endParaRPr>
          </a:p>
          <a:p>
            <a:pPr marR="765175" algn="just">
              <a:lnSpc>
                <a:spcPct val="106000"/>
              </a:lnSpc>
              <a:spcBef>
                <a:spcPts val="925"/>
              </a:spcBef>
              <a:spcAft>
                <a:spcPts val="0"/>
              </a:spcAft>
            </a:pP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a:p>
            <a:pPr marR="604520" algn="just">
              <a:lnSpc>
                <a:spcPct val="107000"/>
              </a:lnSpc>
              <a:spcBef>
                <a:spcPts val="890"/>
              </a:spcBef>
              <a:spcAft>
                <a:spcPts val="0"/>
              </a:spcAft>
            </a:pPr>
            <a:r>
              <a:rPr lang="en-US" sz="1800" dirty="0">
                <a:effectLst/>
                <a:latin typeface="Times New Roman" panose="02020603050405020304" pitchFamily="18" charset="0"/>
                <a:ea typeface="Times New Roman" panose="02020603050405020304" pitchFamily="18" charset="0"/>
              </a:rPr>
              <a:t>3) </a:t>
            </a:r>
            <a:r>
              <a:rPr lang="en-US" sz="1800" u="sng" dirty="0">
                <a:effectLst/>
                <a:latin typeface="Times New Roman" panose="02020603050405020304" pitchFamily="18" charset="0"/>
                <a:ea typeface="Times New Roman" panose="02020603050405020304" pitchFamily="18" charset="0"/>
              </a:rPr>
              <a:t>reverse():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reverse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list</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7" name="Picture 6">
            <a:extLst>
              <a:ext uri="{FF2B5EF4-FFF2-40B4-BE49-F238E27FC236}">
                <a16:creationId xmlns:a16="http://schemas.microsoft.com/office/drawing/2014/main" id="{557A3335-D983-CB45-FB5E-C1DAA07E6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498" r="3281" b="36735"/>
          <a:stretch/>
        </p:blipFill>
        <p:spPr bwMode="auto">
          <a:xfrm>
            <a:off x="2136216" y="1123329"/>
            <a:ext cx="5522595" cy="47434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A7A9D31-05F3-48F8-4952-078A8F17FF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99" r="3202" b="70100"/>
          <a:stretch/>
        </p:blipFill>
        <p:spPr bwMode="auto">
          <a:xfrm>
            <a:off x="2136216" y="2374734"/>
            <a:ext cx="5522595" cy="52641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45A5B05-EC21-7DF0-3D52-BD00F488E908}"/>
              </a:ext>
            </a:extLst>
          </p:cNvPr>
          <p:cNvSpPr txBox="1"/>
          <p:nvPr/>
        </p:nvSpPr>
        <p:spPr>
          <a:xfrm>
            <a:off x="1180730" y="3040589"/>
            <a:ext cx="6094520" cy="338554"/>
          </a:xfrm>
          <a:prstGeom prst="rect">
            <a:avLst/>
          </a:prstGeom>
          <a:noFill/>
        </p:spPr>
        <p:txBody>
          <a:bodyPr wrap="square">
            <a:spAutoFit/>
          </a:bodyPr>
          <a:lstStyle/>
          <a:p>
            <a:pPr algn="just">
              <a:spcBef>
                <a:spcPts val="825"/>
              </a:spcBef>
            </a:pPr>
            <a:r>
              <a:rPr lang="en-US" sz="1600" dirty="0">
                <a:effectLst/>
                <a:latin typeface="Times New Roman" panose="02020603050405020304" pitchFamily="18" charset="0"/>
                <a:ea typeface="Times New Roman" panose="02020603050405020304" pitchFamily="18" charset="0"/>
              </a:rPr>
              <a:t>4) </a:t>
            </a:r>
            <a:r>
              <a:rPr lang="en-US" sz="1600" u="sng" dirty="0">
                <a:effectLst/>
                <a:latin typeface="Times New Roman" panose="02020603050405020304" pitchFamily="18" charset="0"/>
                <a:ea typeface="Times New Roman" panose="02020603050405020304" pitchFamily="18" charset="0"/>
              </a:rPr>
              <a:t>sort():</a:t>
            </a:r>
            <a:r>
              <a:rPr lang="en-US" sz="1600" dirty="0">
                <a:effectLst/>
                <a:latin typeface="Times New Roman" panose="02020603050405020304" pitchFamily="18" charset="0"/>
                <a:ea typeface="Times New Roman" panose="02020603050405020304" pitchFamily="18" charset="0"/>
              </a:rPr>
              <a:t> The </a:t>
            </a:r>
            <a:r>
              <a:rPr lang="en-US" sz="1600" b="1" dirty="0">
                <a:effectLst/>
                <a:latin typeface="Times New Roman" panose="02020603050405020304" pitchFamily="18" charset="0"/>
                <a:ea typeface="Times New Roman" panose="02020603050405020304" pitchFamily="18" charset="0"/>
              </a:rPr>
              <a:t>sort</a:t>
            </a:r>
            <a:r>
              <a:rPr lang="en-US" sz="1600" dirty="0">
                <a:effectLst/>
                <a:latin typeface="Times New Roman" panose="02020603050405020304" pitchFamily="18" charset="0"/>
                <a:ea typeface="Times New Roman" panose="02020603050405020304" pitchFamily="18" charset="0"/>
              </a:rPr>
              <a:t>() method </a:t>
            </a:r>
            <a:r>
              <a:rPr lang="en-US" sz="1600" b="1" dirty="0">
                <a:effectLst/>
                <a:latin typeface="Times New Roman" panose="02020603050405020304" pitchFamily="18" charset="0"/>
                <a:ea typeface="Times New Roman" panose="02020603050405020304" pitchFamily="18" charset="0"/>
              </a:rPr>
              <a:t>sorts</a:t>
            </a:r>
            <a:r>
              <a:rPr lang="en-US" sz="1600" dirty="0">
                <a:effectLst/>
                <a:latin typeface="Times New Roman" panose="02020603050405020304" pitchFamily="18" charset="0"/>
                <a:ea typeface="Times New Roman" panose="02020603050405020304" pitchFamily="18" charset="0"/>
              </a:rPr>
              <a:t> the </a:t>
            </a:r>
            <a:r>
              <a:rPr lang="en-US" sz="1600" b="1" dirty="0">
                <a:effectLst/>
                <a:latin typeface="Times New Roman" panose="02020603050405020304" pitchFamily="18" charset="0"/>
                <a:ea typeface="Times New Roman" panose="02020603050405020304" pitchFamily="18" charset="0"/>
              </a:rPr>
              <a:t>list</a:t>
            </a:r>
            <a:r>
              <a:rPr lang="en-US" sz="1600" dirty="0">
                <a:effectLst/>
                <a:latin typeface="Times New Roman" panose="02020603050405020304" pitchFamily="18" charset="0"/>
                <a:ea typeface="Times New Roman" panose="02020603050405020304" pitchFamily="18" charset="0"/>
              </a:rPr>
              <a:t> ascending by default. </a:t>
            </a:r>
            <a:endParaRPr lang="en-IN" sz="16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8E1628DA-150E-FD4F-B32D-5662F665765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725" r="3335" b="50956"/>
          <a:stretch/>
        </p:blipFill>
        <p:spPr bwMode="auto">
          <a:xfrm>
            <a:off x="2140026" y="3662673"/>
            <a:ext cx="5518785" cy="55626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06AC32F5-B952-E25C-3126-C90145B3057E}"/>
              </a:ext>
            </a:extLst>
          </p:cNvPr>
          <p:cNvSpPr txBox="1"/>
          <p:nvPr/>
        </p:nvSpPr>
        <p:spPr>
          <a:xfrm>
            <a:off x="1180730" y="4400220"/>
            <a:ext cx="6094520" cy="584775"/>
          </a:xfrm>
          <a:prstGeom prst="rect">
            <a:avLst/>
          </a:prstGeom>
          <a:noFill/>
        </p:spPr>
        <p:txBody>
          <a:bodyPr wrap="square">
            <a:spAutoFit/>
          </a:bodyPr>
          <a:lstStyle/>
          <a:p>
            <a:pPr algn="just">
              <a:spcBef>
                <a:spcPts val="825"/>
              </a:spcBef>
            </a:pPr>
            <a:r>
              <a:rPr lang="en-US" sz="1600" dirty="0">
                <a:effectLst/>
                <a:latin typeface="Times New Roman" panose="02020603050405020304" pitchFamily="18" charset="0"/>
                <a:ea typeface="Times New Roman" panose="02020603050405020304" pitchFamily="18" charset="0"/>
              </a:rPr>
              <a:t>5) </a:t>
            </a:r>
            <a:r>
              <a:rPr lang="en-US" sz="1600" u="sng" dirty="0">
                <a:effectLst/>
                <a:latin typeface="Times New Roman" panose="02020603050405020304" pitchFamily="18" charset="0"/>
                <a:ea typeface="Times New Roman" panose="02020603050405020304" pitchFamily="18" charset="0"/>
              </a:rPr>
              <a:t>pop():</a:t>
            </a:r>
            <a:r>
              <a:rPr lang="en-US" sz="1600" dirty="0">
                <a:effectLst/>
                <a:latin typeface="Times New Roman" panose="02020603050405020304" pitchFamily="18" charset="0"/>
                <a:ea typeface="Times New Roman" panose="02020603050405020304" pitchFamily="18" charset="0"/>
              </a:rPr>
              <a:t> The </a:t>
            </a:r>
            <a:r>
              <a:rPr lang="en-US" sz="1600" b="1" dirty="0">
                <a:effectLst/>
                <a:latin typeface="Times New Roman" panose="02020603050405020304" pitchFamily="18" charset="0"/>
                <a:ea typeface="Times New Roman" panose="02020603050405020304" pitchFamily="18" charset="0"/>
              </a:rPr>
              <a:t>pop</a:t>
            </a:r>
            <a:r>
              <a:rPr lang="en-US" sz="1600" dirty="0">
                <a:effectLst/>
                <a:latin typeface="Times New Roman" panose="02020603050405020304" pitchFamily="18" charset="0"/>
                <a:ea typeface="Times New Roman" panose="02020603050405020304" pitchFamily="18" charset="0"/>
              </a:rPr>
              <a:t>() method removes the item at the given index from the </a:t>
            </a:r>
            <a:r>
              <a:rPr lang="en-US" sz="1600" b="1" dirty="0">
                <a:effectLst/>
                <a:latin typeface="Times New Roman" panose="02020603050405020304" pitchFamily="18" charset="0"/>
                <a:ea typeface="Times New Roman" panose="02020603050405020304" pitchFamily="18" charset="0"/>
              </a:rPr>
              <a:t>list</a:t>
            </a:r>
            <a:r>
              <a:rPr lang="en-US" sz="1600" dirty="0">
                <a:effectLst/>
                <a:latin typeface="Times New Roman" panose="02020603050405020304" pitchFamily="18" charset="0"/>
                <a:ea typeface="Times New Roman" panose="02020603050405020304" pitchFamily="18" charset="0"/>
              </a:rPr>
              <a:t> and returns the removed item. </a:t>
            </a:r>
            <a:endParaRPr lang="en-IN" sz="16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4D72B200-E16D-3A29-409F-8768582F28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955" r="5114" b="31990"/>
          <a:stretch/>
        </p:blipFill>
        <p:spPr bwMode="auto">
          <a:xfrm>
            <a:off x="2136216" y="5402518"/>
            <a:ext cx="5415915" cy="5797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6989018"/>
      </p:ext>
    </p:extLst>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22</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666488"/>
          </a:xfrm>
          <a:prstGeom prst="rect">
            <a:avLst/>
          </a:prstGeom>
          <a:noFill/>
        </p:spPr>
        <p:txBody>
          <a:bodyPr wrap="square">
            <a:spAutoFit/>
          </a:bodyPr>
          <a:lstStyle/>
          <a:p>
            <a:pPr marL="546100" indent="-229235" algn="just">
              <a:spcBef>
                <a:spcPts val="445"/>
              </a:spcBef>
              <a:spcAft>
                <a:spcPts val="0"/>
              </a:spcAft>
            </a:pPr>
            <a:r>
              <a:rPr lang="en-US" sz="1800" b="1" dirty="0">
                <a:effectLst/>
                <a:latin typeface="Times New Roman" panose="02020603050405020304" pitchFamily="18" charset="0"/>
                <a:ea typeface="Times New Roman" panose="02020603050405020304" pitchFamily="18" charset="0"/>
              </a:rPr>
              <a:t>SET</a:t>
            </a:r>
            <a:endParaRPr lang="en-IN" sz="1800" b="1" dirty="0">
              <a:effectLst/>
              <a:latin typeface="Times New Roman" panose="02020603050405020304" pitchFamily="18" charset="0"/>
              <a:ea typeface="Times New Roman" panose="02020603050405020304" pitchFamily="18" charset="0"/>
            </a:endParaRPr>
          </a:p>
          <a:p>
            <a:pPr marL="342900" lvl="0" indent="-342900" algn="just">
              <a:spcBef>
                <a:spcPts val="915"/>
              </a:spcBef>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Sets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are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also</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used to</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store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multiple</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items in</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single</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variables.</a:t>
            </a:r>
            <a:endParaRPr lang="en-IN" sz="1600" dirty="0">
              <a:effectLst/>
              <a:latin typeface="Times New Roman" panose="02020603050405020304" pitchFamily="18" charset="0"/>
              <a:ea typeface="Calibri" panose="020F0502020204030204" pitchFamily="34" charset="0"/>
            </a:endParaRPr>
          </a:p>
          <a:p>
            <a:pPr marL="342900" lvl="0" indent="-342900" algn="just">
              <a:spcBef>
                <a:spcPts val="50"/>
              </a:spcBef>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In</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set there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no order and</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no index.</a:t>
            </a:r>
            <a:endParaRPr lang="en-IN" sz="1600" dirty="0">
              <a:effectLst/>
              <a:latin typeface="Times New Roman" panose="02020603050405020304" pitchFamily="18" charset="0"/>
              <a:ea typeface="Calibri" panose="020F0502020204030204" pitchFamily="34" charset="0"/>
            </a:endParaRPr>
          </a:p>
          <a:p>
            <a:pPr marL="342900" marR="674370" lvl="0" indent="-342900" algn="just">
              <a:lnSpc>
                <a:spcPct val="103000"/>
              </a:lnSpc>
              <a:spcBef>
                <a:spcPts val="45"/>
              </a:spcBef>
              <a:spcAft>
                <a:spcPts val="0"/>
              </a:spcAft>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The down point of set data type is the value cannot be changed once the set is created </a:t>
            </a:r>
            <a:r>
              <a:rPr lang="en-US" sz="1600" spc="-28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immutable</a:t>
            </a:r>
            <a:endParaRPr lang="en-IN" sz="1600" dirty="0">
              <a:effectLst/>
              <a:latin typeface="Times New Roman" panose="02020603050405020304" pitchFamily="18" charset="0"/>
              <a:ea typeface="Calibri" panose="020F0502020204030204" pitchFamily="34" charset="0"/>
            </a:endParaRPr>
          </a:p>
          <a:p>
            <a:pPr marL="342900" lvl="0" indent="-342900" algn="just">
              <a:spcBef>
                <a:spcPts val="45"/>
              </a:spcBef>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Repetition</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of</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values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are</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not</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allowed</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in</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set.</a:t>
            </a:r>
          </a:p>
          <a:p>
            <a:pPr marL="316865" indent="-229235" algn="just">
              <a:spcBef>
                <a:spcPts val="45"/>
              </a:spcBef>
              <a:spcAft>
                <a:spcPts val="0"/>
              </a:spcAft>
              <a:tabLst>
                <a:tab pos="546100" algn="l"/>
                <a:tab pos="546735" algn="l"/>
              </a:tabLst>
            </a:pPr>
            <a:r>
              <a:rPr lang="en-US" sz="1600" u="sng" dirty="0">
                <a:effectLst/>
                <a:latin typeface="Times New Roman" panose="02020603050405020304" pitchFamily="18" charset="0"/>
                <a:ea typeface="Times New Roman" panose="02020603050405020304" pitchFamily="18" charset="0"/>
              </a:rPr>
              <a:t>Set Rules-</a:t>
            </a:r>
            <a:endParaRPr lang="en-IN" sz="1600" dirty="0">
              <a:effectLst/>
              <a:latin typeface="Times New Roman" panose="02020603050405020304" pitchFamily="18" charset="0"/>
              <a:ea typeface="Times New Roman" panose="02020603050405020304" pitchFamily="18" charset="0"/>
            </a:endParaRPr>
          </a:p>
          <a:p>
            <a:pPr marL="316865" indent="-229235" algn="just">
              <a:spcBef>
                <a:spcPts val="45"/>
              </a:spcBef>
              <a:spcAft>
                <a:spcPts val="0"/>
              </a:spcAft>
              <a:tabLst>
                <a:tab pos="546100" algn="l"/>
                <a:tab pos="546735" algn="l"/>
              </a:tabLst>
            </a:pPr>
            <a:r>
              <a:rPr lang="en-US" sz="1600"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45"/>
              </a:spcBef>
              <a:tabLst>
                <a:tab pos="546100" algn="l"/>
                <a:tab pos="546735" algn="l"/>
              </a:tabLst>
            </a:pPr>
            <a:r>
              <a:rPr lang="en-US" sz="1600" dirty="0">
                <a:effectLst/>
                <a:latin typeface="Times New Roman" panose="02020603050405020304" pitchFamily="18" charset="0"/>
                <a:ea typeface="Times New Roman" panose="02020603050405020304" pitchFamily="18" charset="0"/>
              </a:rPr>
              <a:t>1)Duplicates not allowed</a:t>
            </a: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45"/>
              </a:spcBef>
              <a:tabLst>
                <a:tab pos="546100" algn="l"/>
                <a:tab pos="546735" algn="l"/>
              </a:tabLs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45"/>
              </a:spcBef>
              <a:tabLst>
                <a:tab pos="546100" algn="l"/>
                <a:tab pos="546735" algn="l"/>
              </a:tabLst>
            </a:pPr>
            <a:r>
              <a:rPr lang="en-US" sz="1600" dirty="0">
                <a:effectLst/>
                <a:latin typeface="Times New Roman" panose="02020603050405020304" pitchFamily="18" charset="0"/>
                <a:ea typeface="Times New Roman" panose="02020603050405020304" pitchFamily="18" charset="0"/>
              </a:rPr>
              <a:t>2)Unordered  </a:t>
            </a: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45"/>
              </a:spcBef>
              <a:tabLst>
                <a:tab pos="546100" algn="l"/>
                <a:tab pos="546735" algn="l"/>
              </a:tabLs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17500" algn="just">
              <a:spcBef>
                <a:spcPts val="860"/>
              </a:spcBef>
              <a:spcAft>
                <a:spcPts val="0"/>
              </a:spcAft>
            </a:pPr>
            <a:r>
              <a:rPr lang="en-US" sz="1600" b="0" u="sng" dirty="0">
                <a:effectLst/>
                <a:latin typeface="Times New Roman" panose="02020603050405020304" pitchFamily="18" charset="0"/>
                <a:ea typeface="Times New Roman" panose="02020603050405020304" pitchFamily="18" charset="0"/>
              </a:rPr>
              <a:t>Sets</a:t>
            </a:r>
            <a:r>
              <a:rPr lang="en-US" sz="1600" b="0" u="sng" spc="-10" dirty="0">
                <a:effectLst/>
                <a:latin typeface="Times New Roman" panose="02020603050405020304" pitchFamily="18" charset="0"/>
                <a:ea typeface="Times New Roman" panose="02020603050405020304" pitchFamily="18" charset="0"/>
              </a:rPr>
              <a:t> </a:t>
            </a:r>
            <a:r>
              <a:rPr lang="en-US" sz="1600" b="0" u="sng" dirty="0">
                <a:effectLst/>
                <a:latin typeface="Times New Roman" panose="02020603050405020304" pitchFamily="18" charset="0"/>
                <a:ea typeface="Times New Roman" panose="02020603050405020304" pitchFamily="18" charset="0"/>
              </a:rPr>
              <a:t>Methods-</a:t>
            </a:r>
            <a:endParaRPr lang="en-IN" sz="1600" b="1" dirty="0">
              <a:effectLst/>
              <a:latin typeface="Times New Roman" panose="02020603050405020304" pitchFamily="18" charset="0"/>
              <a:ea typeface="Times New Roman" panose="02020603050405020304" pitchFamily="18" charset="0"/>
            </a:endParaRPr>
          </a:p>
          <a:p>
            <a:pPr marL="546100" indent="-229235" algn="just">
              <a:spcBef>
                <a:spcPts val="890"/>
              </a:spcBef>
              <a:tabLst>
                <a:tab pos="689610" algn="l"/>
              </a:tabLst>
            </a:pPr>
            <a:r>
              <a:rPr lang="en-US" sz="1600" dirty="0">
                <a:effectLst/>
                <a:latin typeface="Times New Roman" panose="02020603050405020304" pitchFamily="18" charset="0"/>
                <a:ea typeface="Times New Roman" panose="02020603050405020304" pitchFamily="18" charset="0"/>
              </a:rPr>
              <a:t>1)</a:t>
            </a:r>
            <a:r>
              <a:rPr lang="en-US" sz="1600" u="sng" dirty="0">
                <a:effectLst/>
                <a:latin typeface="Times New Roman" panose="02020603050405020304" pitchFamily="18" charset="0"/>
                <a:ea typeface="Times New Roman" panose="02020603050405020304" pitchFamily="18" charset="0"/>
              </a:rPr>
              <a:t>add():</a:t>
            </a:r>
            <a:r>
              <a:rPr lang="en-US" sz="1600" dirty="0">
                <a:effectLst/>
                <a:latin typeface="Times New Roman" panose="02020603050405020304" pitchFamily="18" charset="0"/>
                <a:ea typeface="Times New Roman" panose="02020603050405020304" pitchFamily="18" charset="0"/>
              </a:rPr>
              <a:t> adds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element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set</a:t>
            </a:r>
          </a:p>
          <a:p>
            <a:pPr marL="546100" indent="-229235" algn="just">
              <a:spcBef>
                <a:spcPts val="890"/>
              </a:spcBef>
              <a:tabLst>
                <a:tab pos="689610" algn="l"/>
              </a:tabLst>
            </a:pP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45"/>
              </a:spcBef>
              <a:buSzPts val="1200"/>
              <a:buFont typeface="Calibri" panose="020F0502020204030204" pitchFamily="34" charset="0"/>
              <a:buChar char="-"/>
              <a:tabLst>
                <a:tab pos="546100" algn="l"/>
                <a:tab pos="546735" algn="l"/>
              </a:tabLst>
            </a:pPr>
            <a:endParaRPr lang="en-IN" sz="1600" dirty="0">
              <a:effectLst/>
              <a:latin typeface="Times New Roman" panose="02020603050405020304" pitchFamily="18" charset="0"/>
              <a:ea typeface="Calibri" panose="020F0502020204030204" pitchFamily="34" charset="0"/>
            </a:endParaRPr>
          </a:p>
          <a:p>
            <a:pPr marL="316865" indent="-229235">
              <a:spcBef>
                <a:spcPts val="45"/>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2)</a:t>
            </a:r>
            <a:r>
              <a:rPr lang="en-US" sz="1600" u="sng" dirty="0" err="1">
                <a:effectLst/>
                <a:latin typeface="Times New Roman" panose="02020603050405020304" pitchFamily="18" charset="0"/>
                <a:ea typeface="Times New Roman" panose="02020603050405020304" pitchFamily="18" charset="0"/>
              </a:rPr>
              <a:t>len</a:t>
            </a:r>
            <a:r>
              <a:rPr lang="en-US" sz="1600" u="sng" dirty="0">
                <a:effectLst/>
                <a:latin typeface="Times New Roman" panose="02020603050405020304" pitchFamily="18" charset="0"/>
                <a:ea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len</a:t>
            </a:r>
            <a:r>
              <a:rPr lang="en-US" sz="1600" dirty="0">
                <a:effectLst/>
                <a:latin typeface="Times New Roman" panose="02020603050405020304" pitchFamily="18" charset="0"/>
                <a:ea typeface="Times New Roman" panose="02020603050405020304" pitchFamily="18" charset="0"/>
              </a:rPr>
              <a:t>() function returns the number of items in the set.</a:t>
            </a:r>
          </a:p>
          <a:p>
            <a:pPr marR="604520" algn="just">
              <a:lnSpc>
                <a:spcPct val="107000"/>
              </a:lnSpc>
              <a:spcBef>
                <a:spcPts val="890"/>
              </a:spcBef>
              <a:spcAft>
                <a:spcPts val="0"/>
              </a:spcAft>
            </a:pP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829FFD57-4232-B653-BDDA-F7356B1313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60" r="5064" b="22329"/>
          <a:stretch/>
        </p:blipFill>
        <p:spPr bwMode="auto">
          <a:xfrm>
            <a:off x="1955880" y="4139978"/>
            <a:ext cx="5421630" cy="72644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93AC21E-9E2A-A237-0ABA-4963841D57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5999" r="4399" b="20871"/>
          <a:stretch/>
        </p:blipFill>
        <p:spPr bwMode="auto">
          <a:xfrm>
            <a:off x="1920955" y="5523230"/>
            <a:ext cx="5456555" cy="421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5630020"/>
      </p:ext>
    </p:extLst>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23</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952697"/>
          </a:xfrm>
          <a:prstGeom prst="rect">
            <a:avLst/>
          </a:prstGeom>
          <a:noFill/>
        </p:spPr>
        <p:txBody>
          <a:bodyPr wrap="square">
            <a:spAutoFit/>
          </a:bodyPr>
          <a:lstStyle/>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3)</a:t>
            </a:r>
            <a:r>
              <a:rPr lang="en-US" sz="1600" u="sng" dirty="0">
                <a:effectLst/>
                <a:latin typeface="Times New Roman" panose="02020603050405020304" pitchFamily="18" charset="0"/>
                <a:ea typeface="Times New Roman" panose="02020603050405020304" pitchFamily="18" charset="0"/>
              </a:rPr>
              <a:t>pop():</a:t>
            </a:r>
            <a:r>
              <a:rPr lang="en-US" sz="1600" dirty="0">
                <a:effectLst/>
                <a:latin typeface="Times New Roman" panose="02020603050405020304" pitchFamily="18" charset="0"/>
                <a:ea typeface="Times New Roman" panose="02020603050405020304" pitchFamily="18" charset="0"/>
              </a:rPr>
              <a:t> This method removes a top element from the set but not the random element and returns the removed element.</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8D10B1BE-5578-CE01-AC57-94153B132D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535" r="8822" b="19772"/>
          <a:stretch/>
        </p:blipFill>
        <p:spPr bwMode="auto">
          <a:xfrm>
            <a:off x="1948421" y="988129"/>
            <a:ext cx="5205730" cy="56832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7FE4F13-7733-F34B-33D1-94F1A724F5BC}"/>
              </a:ext>
            </a:extLst>
          </p:cNvPr>
          <p:cNvSpPr txBox="1"/>
          <p:nvPr/>
        </p:nvSpPr>
        <p:spPr>
          <a:xfrm>
            <a:off x="889985" y="1821675"/>
            <a:ext cx="8777797" cy="338554"/>
          </a:xfrm>
          <a:prstGeom prst="rect">
            <a:avLst/>
          </a:prstGeom>
          <a:noFill/>
        </p:spPr>
        <p:txBody>
          <a:bodyPr wrap="square">
            <a:spAutoFit/>
          </a:bodyPr>
          <a:lstStyle/>
          <a:p>
            <a:pPr marL="546100" indent="-229235" algn="just">
              <a:spcBef>
                <a:spcPts val="890"/>
              </a:spcBef>
              <a:tabLst>
                <a:tab pos="689610" algn="l"/>
              </a:tabLst>
            </a:pPr>
            <a:r>
              <a:rPr lang="en-US" sz="1600" dirty="0">
                <a:effectLst/>
                <a:latin typeface="Times New Roman" panose="02020603050405020304" pitchFamily="18" charset="0"/>
                <a:ea typeface="Times New Roman" panose="02020603050405020304" pitchFamily="18" charset="0"/>
              </a:rPr>
              <a:t>4)</a:t>
            </a:r>
            <a:r>
              <a:rPr lang="en-US" sz="1600" u="sng" dirty="0">
                <a:effectLst/>
                <a:latin typeface="Times New Roman" panose="02020603050405020304" pitchFamily="18" charset="0"/>
                <a:ea typeface="Times New Roman" panose="02020603050405020304" pitchFamily="18" charset="0"/>
              </a:rPr>
              <a:t>remove():</a:t>
            </a:r>
            <a:r>
              <a:rPr lang="en-US" sz="1600" dirty="0">
                <a:effectLst/>
                <a:latin typeface="Times New Roman" panose="02020603050405020304" pitchFamily="18" charset="0"/>
                <a:ea typeface="Times New Roman" panose="02020603050405020304" pitchFamily="18" charset="0"/>
              </a:rPr>
              <a:t> The remove() method removes the specified element from the set. </a:t>
            </a:r>
            <a:endParaRPr lang="en-IN" sz="14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978C3EDE-8770-F4DE-F224-9124AA3B10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2353" r="6178" b="20509"/>
          <a:stretch/>
        </p:blipFill>
        <p:spPr bwMode="auto">
          <a:xfrm>
            <a:off x="1872856" y="2496779"/>
            <a:ext cx="5356860" cy="55054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1AA958E-E2DB-919A-C62E-F8054EF19AA8}"/>
              </a:ext>
            </a:extLst>
          </p:cNvPr>
          <p:cNvSpPr txBox="1"/>
          <p:nvPr/>
        </p:nvSpPr>
        <p:spPr>
          <a:xfrm>
            <a:off x="1260628" y="3244210"/>
            <a:ext cx="8478175" cy="584775"/>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5)</a:t>
            </a:r>
            <a:r>
              <a:rPr lang="en-US" sz="1600" u="sng" dirty="0">
                <a:effectLst/>
                <a:latin typeface="Times New Roman" panose="02020603050405020304" pitchFamily="18" charset="0"/>
                <a:ea typeface="Times New Roman" panose="02020603050405020304" pitchFamily="18" charset="0"/>
              </a:rPr>
              <a:t>subset():</a:t>
            </a:r>
            <a:r>
              <a:rPr lang="en-US" sz="1600" dirty="0">
                <a:effectLst/>
                <a:latin typeface="Times New Roman" panose="02020603050405020304" pitchFamily="18" charset="0"/>
                <a:ea typeface="Times New Roman" panose="02020603050405020304" pitchFamily="18" charset="0"/>
              </a:rPr>
              <a:t> The </a:t>
            </a:r>
            <a:r>
              <a:rPr lang="en-US" sz="1600" dirty="0" err="1">
                <a:effectLst/>
                <a:latin typeface="Times New Roman" panose="02020603050405020304" pitchFamily="18" charset="0"/>
                <a:ea typeface="Times New Roman" panose="02020603050405020304" pitchFamily="18" charset="0"/>
              </a:rPr>
              <a:t>issubset</a:t>
            </a:r>
            <a:r>
              <a:rPr lang="en-US" sz="1600" dirty="0">
                <a:effectLst/>
                <a:latin typeface="Times New Roman" panose="02020603050405020304" pitchFamily="18" charset="0"/>
                <a:ea typeface="Times New Roman" panose="02020603050405020304" pitchFamily="18" charset="0"/>
              </a:rPr>
              <a:t>() method returns True if set A is the subset of B , i.e. if all the elements of set A are present in set B . Else, it returns false .</a:t>
            </a:r>
            <a:endParaRPr lang="en-IN" sz="1600" dirty="0"/>
          </a:p>
        </p:txBody>
      </p:sp>
      <p:pic>
        <p:nvPicPr>
          <p:cNvPr id="10" name="Picture 9">
            <a:extLst>
              <a:ext uri="{FF2B5EF4-FFF2-40B4-BE49-F238E27FC236}">
                <a16:creationId xmlns:a16="http://schemas.microsoft.com/office/drawing/2014/main" id="{FAB36E46-6271-D498-C27B-2D5AE5E494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7430" r="9705" b="21782"/>
          <a:stretch/>
        </p:blipFill>
        <p:spPr bwMode="auto">
          <a:xfrm>
            <a:off x="1872856" y="4244946"/>
            <a:ext cx="5158105" cy="668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8514699"/>
      </p:ext>
    </p:extLst>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24</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4982839"/>
          </a:xfrm>
          <a:prstGeom prst="rect">
            <a:avLst/>
          </a:prstGeom>
          <a:noFill/>
        </p:spPr>
        <p:txBody>
          <a:bodyPr wrap="square">
            <a:spAutoFit/>
          </a:bodyPr>
          <a:lstStyle/>
          <a:p>
            <a:pPr marL="546100" indent="-229235" algn="just">
              <a:spcBef>
                <a:spcPts val="445"/>
              </a:spcBef>
              <a:spcAft>
                <a:spcPts val="0"/>
              </a:spcAft>
            </a:pPr>
            <a:r>
              <a:rPr lang="en-US" sz="1800" b="1" dirty="0">
                <a:effectLst/>
                <a:latin typeface="Times New Roman" panose="02020603050405020304" pitchFamily="18" charset="0"/>
                <a:ea typeface="Times New Roman" panose="02020603050405020304" pitchFamily="18" charset="0"/>
              </a:rPr>
              <a:t>TUPLE</a:t>
            </a:r>
            <a:endParaRPr lang="en-IN" sz="1800" b="1" dirty="0">
              <a:effectLst/>
              <a:latin typeface="Times New Roman" panose="02020603050405020304" pitchFamily="18" charset="0"/>
              <a:ea typeface="Times New Roman" panose="02020603050405020304" pitchFamily="18" charset="0"/>
            </a:endParaRPr>
          </a:p>
          <a:p>
            <a:pPr marL="342900" lvl="0" indent="-342900" algn="just">
              <a:spcBef>
                <a:spcPts val="905"/>
              </a:spcBef>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Storing</a:t>
            </a:r>
            <a:r>
              <a:rPr lang="en-US" sz="1600" spc="-2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of</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multiple</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items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in one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variable</a:t>
            </a:r>
            <a:endParaRPr lang="en-IN" sz="1600" dirty="0">
              <a:effectLst/>
              <a:latin typeface="Times New Roman" panose="02020603050405020304" pitchFamily="18" charset="0"/>
              <a:ea typeface="Calibri" panose="020F0502020204030204" pitchFamily="34" charset="0"/>
            </a:endParaRPr>
          </a:p>
          <a:p>
            <a:pPr marL="342900" lvl="0" indent="-342900" algn="just">
              <a:spcBef>
                <a:spcPts val="50"/>
              </a:spcBef>
              <a:buSzPts val="1200"/>
              <a:buFont typeface="Calibri" panose="020F0502020204030204" pitchFamily="34" charset="0"/>
              <a:buChar char="-"/>
              <a:tabLst>
                <a:tab pos="546100" algn="l"/>
                <a:tab pos="546735" algn="l"/>
              </a:tabLst>
            </a:pPr>
            <a:r>
              <a:rPr lang="en-US" sz="1600" dirty="0">
                <a:effectLst/>
                <a:latin typeface="Times New Roman" panose="02020603050405020304" pitchFamily="18" charset="0"/>
                <a:ea typeface="Calibri" panose="020F0502020204030204" pitchFamily="34" charset="0"/>
              </a:rPr>
              <a:t>Similar</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to list</a:t>
            </a:r>
            <a:r>
              <a:rPr lang="en-US" sz="1600" spc="-1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the tuples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are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ordered</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and similar</a:t>
            </a:r>
            <a:r>
              <a:rPr lang="en-US" sz="1600" spc="-1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to set</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the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tuples</a:t>
            </a:r>
            <a:r>
              <a:rPr lang="en-US" sz="1600" spc="-5"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are</a:t>
            </a:r>
            <a:r>
              <a:rPr lang="en-US" sz="1600" spc="-1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immutable.</a:t>
            </a:r>
            <a:endParaRPr lang="en-IN" sz="1600" dirty="0">
              <a:effectLst/>
              <a:latin typeface="Times New Roman" panose="02020603050405020304" pitchFamily="18" charset="0"/>
              <a:ea typeface="Calibri" panose="020F0502020204030204" pitchFamily="34" charset="0"/>
            </a:endParaRPr>
          </a:p>
          <a:p>
            <a:pPr marL="317500" marR="4114800" indent="-229235" algn="just">
              <a:lnSpc>
                <a:spcPct val="157000"/>
              </a:lnSpc>
              <a:spcBef>
                <a:spcPts val="45"/>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r>
              <a:rPr lang="en-IN" sz="1800" dirty="0">
                <a:latin typeface="Times New Roman" panose="02020603050405020304" pitchFamily="18" charset="0"/>
                <a:ea typeface="Times New Roman" panose="02020603050405020304" pitchFamily="18" charset="0"/>
              </a:rPr>
              <a:t>   </a:t>
            </a:r>
            <a:r>
              <a:rPr lang="en-US" sz="1600" u="sng" dirty="0">
                <a:effectLst/>
                <a:latin typeface="Times New Roman" panose="02020603050405020304" pitchFamily="18" charset="0"/>
                <a:ea typeface="Times New Roman" panose="02020603050405020304" pitchFamily="18" charset="0"/>
              </a:rPr>
              <a:t>Tuple Rules-</a:t>
            </a:r>
            <a:endParaRPr lang="en-IN" sz="1600" dirty="0">
              <a:effectLst/>
              <a:latin typeface="Times New Roman" panose="02020603050405020304" pitchFamily="18" charset="0"/>
              <a:ea typeface="Times New Roman" panose="02020603050405020304" pitchFamily="18" charset="0"/>
            </a:endParaRPr>
          </a:p>
          <a:p>
            <a:pPr marL="546100" marR="4114800" indent="-229235" algn="just">
              <a:lnSpc>
                <a:spcPct val="157000"/>
              </a:lnSpc>
              <a:spcBef>
                <a:spcPts val="45"/>
              </a:spcBef>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1) Immutable</a:t>
            </a:r>
            <a:endParaRPr lang="en-IN" sz="1600" dirty="0">
              <a:effectLst/>
              <a:latin typeface="Times New Roman" panose="02020603050405020304" pitchFamily="18" charset="0"/>
              <a:ea typeface="Times New Roman" panose="02020603050405020304" pitchFamily="18" charset="0"/>
            </a:endParaRPr>
          </a:p>
          <a:p>
            <a:pPr marL="546100" marR="4114800" indent="-229235" algn="just">
              <a:lnSpc>
                <a:spcPct val="157000"/>
              </a:lnSpc>
              <a:spcBef>
                <a:spcPts val="45"/>
              </a:spcBef>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2) Uses parentheses </a:t>
            </a:r>
            <a:endParaRPr lang="en-IN" sz="1600" dirty="0">
              <a:effectLst/>
              <a:latin typeface="Times New Roman" panose="02020603050405020304" pitchFamily="18" charset="0"/>
              <a:ea typeface="Times New Roman" panose="02020603050405020304" pitchFamily="18" charset="0"/>
            </a:endParaRPr>
          </a:p>
          <a:p>
            <a:pPr marL="546100" marR="4114800" indent="-229235" algn="just">
              <a:lnSpc>
                <a:spcPct val="157000"/>
              </a:lnSpc>
              <a:spcBef>
                <a:spcPts val="45"/>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r>
              <a:rPr lang="en-US" sz="1600" u="sng" dirty="0">
                <a:effectLst/>
                <a:latin typeface="Times New Roman" panose="02020603050405020304" pitchFamily="18" charset="0"/>
                <a:ea typeface="Times New Roman" panose="02020603050405020304" pitchFamily="18" charset="0"/>
              </a:rPr>
              <a:t>Tuple Methods-</a:t>
            </a:r>
            <a:endParaRPr lang="en-IN" sz="1600" dirty="0">
              <a:effectLst/>
              <a:latin typeface="Times New Roman" panose="02020603050405020304" pitchFamily="18" charset="0"/>
              <a:ea typeface="Times New Roman" panose="02020603050405020304" pitchFamily="18" charset="0"/>
            </a:endParaRPr>
          </a:p>
          <a:p>
            <a:pPr marL="342900" marR="760730" lvl="0" indent="-342900" algn="just">
              <a:lnSpc>
                <a:spcPct val="106000"/>
              </a:lnSpc>
              <a:spcBef>
                <a:spcPts val="925"/>
              </a:spcBef>
              <a:spcAft>
                <a:spcPts val="0"/>
              </a:spcAft>
              <a:buSzPts val="1200"/>
              <a:buFont typeface="Arial" panose="020B0604020202020204" pitchFamily="34" charset="0"/>
              <a:buChar char="•"/>
              <a:tabLst>
                <a:tab pos="241935" algn="l"/>
              </a:tabLst>
            </a:pPr>
            <a:r>
              <a:rPr lang="en-US" sz="1600" u="sng" spc="-5" dirty="0">
                <a:effectLst/>
                <a:latin typeface="Times New Roman" panose="02020603050405020304" pitchFamily="18" charset="0"/>
                <a:ea typeface="Times New Roman" panose="02020603050405020304" pitchFamily="18" charset="0"/>
                <a:cs typeface="Times New Roman" panose="02020603050405020304" pitchFamily="18" charset="0"/>
              </a:rPr>
              <a:t>index(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Searches the tuple for</a:t>
            </a:r>
            <a:r>
              <a:rPr lang="en-US" sz="1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a specified value</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and returns the position of where</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it was</a:t>
            </a:r>
            <a:r>
              <a:rPr lang="en-US" sz="16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found.</a:t>
            </a:r>
          </a:p>
          <a:p>
            <a:pPr marL="342900" marR="760730" lvl="0" indent="-342900" algn="just">
              <a:lnSpc>
                <a:spcPct val="106000"/>
              </a:lnSpc>
              <a:spcBef>
                <a:spcPts val="925"/>
              </a:spcBef>
              <a:spcAft>
                <a:spcPts val="0"/>
              </a:spcAft>
              <a:buSzPts val="1200"/>
              <a:buFont typeface="+mj-lt"/>
              <a:buAutoNum type="arabicParenR"/>
              <a:tabLst>
                <a:tab pos="241935" algn="l"/>
              </a:tabLst>
            </a:pPr>
            <a:endParaRPr lang="en-IN" sz="16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46100" indent="-229235" algn="just">
              <a:spcBef>
                <a:spcPts val="890"/>
              </a:spcBef>
              <a:tabLst>
                <a:tab pos="689610" algn="l"/>
              </a:tabLst>
            </a:pP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45"/>
              </a:spcBef>
              <a:buSzPts val="1200"/>
              <a:buFont typeface="Calibri" panose="020F0502020204030204" pitchFamily="34" charset="0"/>
              <a:buChar char="-"/>
              <a:tabLst>
                <a:tab pos="546100" algn="l"/>
                <a:tab pos="546735" algn="l"/>
              </a:tabLst>
            </a:pPr>
            <a:endParaRPr lang="en-IN" sz="1600" dirty="0">
              <a:effectLst/>
              <a:latin typeface="Times New Roman" panose="02020603050405020304" pitchFamily="18" charset="0"/>
              <a:ea typeface="Calibri" panose="020F0502020204030204" pitchFamily="34" charset="0"/>
            </a:endParaRPr>
          </a:p>
          <a:p>
            <a:pPr marL="316865" indent="-229235">
              <a:spcBef>
                <a:spcPts val="45"/>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8" name="Picture 7">
            <a:extLst>
              <a:ext uri="{FF2B5EF4-FFF2-40B4-BE49-F238E27FC236}">
                <a16:creationId xmlns:a16="http://schemas.microsoft.com/office/drawing/2014/main" id="{47D57028-F00E-7DF2-7C78-FC93BFDE15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5033" r="4813" b="34365"/>
          <a:stretch/>
        </p:blipFill>
        <p:spPr bwMode="auto">
          <a:xfrm>
            <a:off x="1911480" y="3429000"/>
            <a:ext cx="5439410" cy="66230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15A5EE5-E50A-4CDD-4190-C797F97F7261}"/>
              </a:ext>
            </a:extLst>
          </p:cNvPr>
          <p:cNvSpPr txBox="1"/>
          <p:nvPr/>
        </p:nvSpPr>
        <p:spPr>
          <a:xfrm>
            <a:off x="1256370" y="4112094"/>
            <a:ext cx="8100694" cy="338554"/>
          </a:xfrm>
          <a:prstGeom prst="rect">
            <a:avLst/>
          </a:prstGeom>
          <a:noFill/>
        </p:spPr>
        <p:txBody>
          <a:bodyPr wrap="square">
            <a:spAutoFit/>
          </a:bodyPr>
          <a:lstStyle/>
          <a:p>
            <a:pPr marL="342900" lvl="0" indent="-342900" algn="just">
              <a:spcBef>
                <a:spcPts val="100"/>
              </a:spcBef>
              <a:spcAft>
                <a:spcPts val="0"/>
              </a:spcAft>
              <a:buSzPts val="1200"/>
              <a:buFont typeface="Arial" panose="020B0604020202020204" pitchFamily="34" charset="0"/>
              <a:buChar char="•"/>
              <a:tabLst>
                <a:tab pos="233045" algn="l"/>
              </a:tabLst>
            </a:pPr>
            <a:r>
              <a:rPr lang="en-US" sz="1600" u="sng" spc="-5" dirty="0">
                <a:effectLst/>
                <a:latin typeface="Times New Roman" panose="02020603050405020304" pitchFamily="18" charset="0"/>
                <a:ea typeface="Times New Roman" panose="02020603050405020304" pitchFamily="18" charset="0"/>
                <a:cs typeface="Times New Roman" panose="02020603050405020304" pitchFamily="18" charset="0"/>
              </a:rPr>
              <a:t>count(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Returns the number</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of times a specified value occurs in a tuple.</a:t>
            </a:r>
            <a:endParaRPr lang="en-IN" sz="1400" spc="-5"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A4C5A3D-1CA8-A6EF-A8A5-F94E809313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325" r="2416" b="35273"/>
          <a:stretch/>
        </p:blipFill>
        <p:spPr bwMode="auto">
          <a:xfrm>
            <a:off x="1911480" y="4588528"/>
            <a:ext cx="5568315" cy="397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9235122"/>
      </p:ext>
    </p:extLst>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25</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09435"/>
            <a:ext cx="9152878" cy="6474401"/>
          </a:xfrm>
          <a:prstGeom prst="rect">
            <a:avLst/>
          </a:prstGeom>
          <a:noFill/>
        </p:spPr>
        <p:txBody>
          <a:bodyPr wrap="square">
            <a:spAutoFit/>
          </a:bodyPr>
          <a:lstStyle/>
          <a:p>
            <a:pPr marL="546100" indent="-229235" algn="just">
              <a:spcBef>
                <a:spcPts val="445"/>
              </a:spcBef>
              <a:spcAft>
                <a:spcPts val="0"/>
              </a:spcAft>
            </a:pPr>
            <a:endParaRPr lang="en-IN" sz="1800" b="1" dirty="0">
              <a:effectLst/>
              <a:latin typeface="Times New Roman" panose="02020603050405020304" pitchFamily="18" charset="0"/>
              <a:ea typeface="Times New Roman" panose="02020603050405020304" pitchFamily="18" charset="0"/>
            </a:endParaRPr>
          </a:p>
          <a:p>
            <a:pPr marL="88900" indent="-229235" algn="just">
              <a:spcBef>
                <a:spcPts val="795"/>
              </a:spcBef>
              <a:spcAft>
                <a:spcPts val="0"/>
              </a:spcAft>
            </a:pPr>
            <a:r>
              <a:rPr lang="en-US" sz="1800" b="1" dirty="0">
                <a:effectLst/>
                <a:latin typeface="Times New Roman" panose="02020603050405020304" pitchFamily="18" charset="0"/>
                <a:ea typeface="Times New Roman" panose="02020603050405020304" pitchFamily="18" charset="0"/>
              </a:rPr>
              <a:t>Dictionaries</a:t>
            </a:r>
            <a:endParaRPr lang="en-IN" sz="1800" b="1"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r>
              <a:rPr lang="en-US" sz="1600" u="sng" dirty="0">
                <a:effectLst/>
                <a:latin typeface="Times New Roman" panose="02020603050405020304" pitchFamily="18" charset="0"/>
                <a:ea typeface="Times New Roman" panose="02020603050405020304" pitchFamily="18" charset="0"/>
              </a:rPr>
              <a:t>Dictionary Rules-</a:t>
            </a:r>
            <a:endParaRPr lang="en-IN" sz="1600" dirty="0">
              <a:effectLst/>
              <a:latin typeface="Times New Roman" panose="02020603050405020304" pitchFamily="18" charset="0"/>
              <a:ea typeface="Times New Roman" panose="02020603050405020304" pitchFamily="18" charset="0"/>
            </a:endParaRPr>
          </a:p>
          <a:p>
            <a:pPr marL="546100" marR="1992630" indent="-229235" algn="just">
              <a:lnSpc>
                <a:spcPct val="185000"/>
              </a:lnSpc>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   1) Stores data values in </a:t>
            </a:r>
            <a:r>
              <a:rPr lang="en-US" sz="1600" dirty="0" err="1">
                <a:effectLst/>
                <a:latin typeface="Times New Roman" panose="02020603050405020304" pitchFamily="18" charset="0"/>
                <a:ea typeface="Times New Roman" panose="02020603050405020304" pitchFamily="18" charset="0"/>
              </a:rPr>
              <a:t>key:value</a:t>
            </a:r>
            <a:r>
              <a:rPr lang="en-US" sz="1600" dirty="0">
                <a:effectLst/>
                <a:latin typeface="Times New Roman" panose="02020603050405020304" pitchFamily="18" charset="0"/>
                <a:ea typeface="Times New Roman" panose="02020603050405020304" pitchFamily="18" charset="0"/>
              </a:rPr>
              <a:t> pairs.</a:t>
            </a:r>
            <a:endParaRPr lang="en-IN" sz="1600" dirty="0">
              <a:effectLst/>
              <a:latin typeface="Times New Roman" panose="02020603050405020304" pitchFamily="18" charset="0"/>
              <a:ea typeface="Times New Roman" panose="02020603050405020304" pitchFamily="18" charset="0"/>
            </a:endParaRPr>
          </a:p>
          <a:p>
            <a:pPr marL="546100" marR="1992630" indent="-229235" algn="just">
              <a:lnSpc>
                <a:spcPct val="185000"/>
              </a:lnSpc>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   2) Collection is ordered</a:t>
            </a:r>
            <a:endParaRPr lang="en-IN" sz="1600" dirty="0">
              <a:effectLst/>
              <a:latin typeface="Times New Roman" panose="02020603050405020304" pitchFamily="18" charset="0"/>
              <a:ea typeface="Times New Roman" panose="02020603050405020304" pitchFamily="18" charset="0"/>
            </a:endParaRPr>
          </a:p>
          <a:p>
            <a:pPr marL="546100" marR="1992630" indent="-229235" algn="just">
              <a:lnSpc>
                <a:spcPct val="185000"/>
              </a:lnSpc>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   3) Mutable</a:t>
            </a:r>
            <a:endParaRPr lang="en-IN" sz="1600" dirty="0">
              <a:effectLst/>
              <a:latin typeface="Times New Roman" panose="02020603050405020304" pitchFamily="18" charset="0"/>
              <a:ea typeface="Times New Roman" panose="02020603050405020304" pitchFamily="18" charset="0"/>
            </a:endParaRPr>
          </a:p>
          <a:p>
            <a:pPr marL="546100" marR="1992630" indent="-229235" algn="just">
              <a:lnSpc>
                <a:spcPct val="185000"/>
              </a:lnSpc>
              <a:spcAft>
                <a:spcPts val="0"/>
              </a:spcAft>
              <a:tabLst>
                <a:tab pos="546100" algn="l"/>
                <a:tab pos="546735" algn="l"/>
              </a:tabLst>
            </a:pPr>
            <a:r>
              <a:rPr lang="en-US" sz="1600" dirty="0">
                <a:effectLst/>
                <a:latin typeface="Times New Roman" panose="02020603050405020304" pitchFamily="18" charset="0"/>
                <a:ea typeface="Times New Roman" panose="02020603050405020304" pitchFamily="18" charset="0"/>
              </a:rPr>
              <a:t>   4) Does not allow duplicates</a:t>
            </a:r>
            <a:endParaRPr lang="en-IN" sz="1600" dirty="0">
              <a:effectLst/>
              <a:latin typeface="Times New Roman" panose="02020603050405020304" pitchFamily="18" charset="0"/>
              <a:ea typeface="Times New Roman" panose="02020603050405020304" pitchFamily="18" charset="0"/>
            </a:endParaRPr>
          </a:p>
          <a:p>
            <a:pPr marL="88900" marR="1992630" indent="-229235" algn="just">
              <a:lnSpc>
                <a:spcPct val="185000"/>
              </a:lnSpc>
              <a:spcAft>
                <a:spcPts val="0"/>
              </a:spcAft>
              <a:tabLst>
                <a:tab pos="546100" algn="l"/>
                <a:tab pos="546735" algn="l"/>
              </a:tabLst>
            </a:pPr>
            <a:r>
              <a:rPr lang="en-US" sz="1600" u="sng" dirty="0">
                <a:effectLst/>
                <a:latin typeface="Times New Roman" panose="02020603050405020304" pitchFamily="18" charset="0"/>
                <a:ea typeface="Times New Roman" panose="02020603050405020304" pitchFamily="18" charset="0"/>
              </a:rPr>
              <a:t>Dictionary Methods-</a:t>
            </a:r>
            <a:endParaRPr lang="en-IN" sz="1600" dirty="0">
              <a:effectLst/>
              <a:latin typeface="Times New Roman" panose="02020603050405020304" pitchFamily="18" charset="0"/>
              <a:ea typeface="Times New Roman" panose="02020603050405020304" pitchFamily="18" charset="0"/>
            </a:endParaRPr>
          </a:p>
          <a:p>
            <a:pPr algn="just">
              <a:spcBef>
                <a:spcPts val="120"/>
              </a:spcBef>
            </a:pPr>
            <a:r>
              <a:rPr lang="en-US" sz="1600" dirty="0">
                <a:effectLst/>
                <a:latin typeface="Times New Roman" panose="02020603050405020304" pitchFamily="18" charset="0"/>
                <a:ea typeface="Times New Roman" panose="02020603050405020304" pitchFamily="18" charset="0"/>
              </a:rPr>
              <a:t>        1)</a:t>
            </a:r>
            <a:r>
              <a:rPr lang="en-US" sz="1600" u="sng" dirty="0">
                <a:effectLst/>
                <a:latin typeface="Times New Roman" panose="02020603050405020304" pitchFamily="18" charset="0"/>
                <a:ea typeface="Times New Roman" panose="02020603050405020304" pitchFamily="18" charset="0"/>
              </a:rPr>
              <a:t>get():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Returns the value of the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specified key</a:t>
            </a:r>
          </a:p>
          <a:p>
            <a:pPr algn="just">
              <a:spcBef>
                <a:spcPts val="120"/>
              </a:spcBef>
            </a:pP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890"/>
              </a:spcBef>
              <a:tabLst>
                <a:tab pos="689610" algn="l"/>
              </a:tabLst>
            </a:pPr>
            <a:endParaRPr lang="en-IN" sz="1600" spc="-5" dirty="0">
              <a:latin typeface="Times New Roman" panose="02020603050405020304" pitchFamily="18" charset="0"/>
              <a:ea typeface="Times New Roman" panose="02020603050405020304" pitchFamily="18" charset="0"/>
              <a:cs typeface="Times New Roman" panose="02020603050405020304" pitchFamily="18" charset="0"/>
            </a:endParaRPr>
          </a:p>
          <a:p>
            <a:pPr marL="546100" indent="-229235" algn="just">
              <a:spcBef>
                <a:spcPts val="890"/>
              </a:spcBef>
              <a:tabLst>
                <a:tab pos="689610" algn="l"/>
              </a:tabLst>
            </a:pPr>
            <a:r>
              <a:rPr lang="en-US" sz="1600" dirty="0">
                <a:effectLst/>
                <a:latin typeface="Times New Roman" panose="02020603050405020304" pitchFamily="18" charset="0"/>
                <a:ea typeface="Times New Roman" panose="02020603050405020304" pitchFamily="18" charset="0"/>
              </a:rPr>
              <a:t>2) </a:t>
            </a:r>
            <a:r>
              <a:rPr lang="en-US" sz="1600" u="sng" dirty="0">
                <a:effectLst/>
                <a:latin typeface="Times New Roman" panose="02020603050405020304" pitchFamily="18" charset="0"/>
                <a:ea typeface="Times New Roman" panose="02020603050405020304" pitchFamily="18" charset="0"/>
              </a:rPr>
              <a:t>items():</a:t>
            </a:r>
            <a:r>
              <a:rPr lang="en-US" sz="1600" dirty="0">
                <a:effectLst/>
                <a:latin typeface="Times New Roman" panose="02020603050405020304" pitchFamily="18" charset="0"/>
                <a:ea typeface="Times New Roman" panose="02020603050405020304" pitchFamily="18" charset="0"/>
              </a:rPr>
              <a:t> Returns a list containing a tuple for each key value pair</a:t>
            </a:r>
            <a:endParaRPr lang="en-IN" sz="1600" dirty="0">
              <a:effectLst/>
              <a:latin typeface="Times New Roman" panose="02020603050405020304" pitchFamily="18" charset="0"/>
              <a:ea typeface="Times New Roman" panose="02020603050405020304" pitchFamily="18" charset="0"/>
            </a:endParaRPr>
          </a:p>
          <a:p>
            <a:pPr marL="546100" indent="-229235" algn="just">
              <a:spcBef>
                <a:spcPts val="890"/>
              </a:spcBef>
              <a:tabLst>
                <a:tab pos="689610" algn="l"/>
              </a:tabLst>
            </a:pPr>
            <a:endParaRPr lang="en-IN" sz="1600" dirty="0">
              <a:effectLst/>
              <a:latin typeface="Times New Roman" panose="02020603050405020304" pitchFamily="18" charset="0"/>
              <a:ea typeface="Times New Roman" panose="02020603050405020304" pitchFamily="18" charset="0"/>
            </a:endParaRPr>
          </a:p>
          <a:p>
            <a:pPr marL="342900" lvl="0" indent="-342900" algn="just">
              <a:spcBef>
                <a:spcPts val="45"/>
              </a:spcBef>
              <a:buSzPts val="1200"/>
              <a:buFont typeface="Calibri" panose="020F0502020204030204" pitchFamily="34" charset="0"/>
              <a:buChar char="-"/>
              <a:tabLst>
                <a:tab pos="546100" algn="l"/>
                <a:tab pos="546735" algn="l"/>
              </a:tabLst>
            </a:pPr>
            <a:endParaRPr lang="en-IN" sz="1600" dirty="0">
              <a:effectLst/>
              <a:latin typeface="Times New Roman" panose="02020603050405020304" pitchFamily="18" charset="0"/>
              <a:ea typeface="Calibri" panose="020F0502020204030204" pitchFamily="34" charset="0"/>
            </a:endParaRPr>
          </a:p>
          <a:p>
            <a:pPr marL="316865" indent="-229235">
              <a:spcBef>
                <a:spcPts val="45"/>
              </a:spcBef>
              <a:spcAft>
                <a:spcPts val="0"/>
              </a:spcAft>
              <a:tabLst>
                <a:tab pos="546100" algn="l"/>
                <a:tab pos="54673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7" name="Picture 6">
            <a:extLst>
              <a:ext uri="{FF2B5EF4-FFF2-40B4-BE49-F238E27FC236}">
                <a16:creationId xmlns:a16="http://schemas.microsoft.com/office/drawing/2014/main" id="{6B7B174B-11A2-2ACB-AFD2-4A83D32AF8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486" b="34907"/>
          <a:stretch/>
        </p:blipFill>
        <p:spPr bwMode="auto">
          <a:xfrm>
            <a:off x="1778493" y="4174807"/>
            <a:ext cx="5713095" cy="66230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DF117AC9-73D5-7051-499B-264FED042C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872" b="33636"/>
          <a:stretch/>
        </p:blipFill>
        <p:spPr bwMode="auto">
          <a:xfrm>
            <a:off x="1664017" y="5341780"/>
            <a:ext cx="5714365" cy="4337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416231"/>
      </p:ext>
    </p:extLst>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09435"/>
            <a:ext cx="9152878" cy="1634230"/>
          </a:xfrm>
          <a:prstGeom prst="rect">
            <a:avLst/>
          </a:prstGeom>
          <a:noFill/>
        </p:spPr>
        <p:txBody>
          <a:bodyPr wrap="square">
            <a:spAutoFit/>
          </a:bodyPr>
          <a:lstStyle/>
          <a:p>
            <a:pPr marL="546100" indent="-229235" algn="just">
              <a:spcBef>
                <a:spcPts val="445"/>
              </a:spcBef>
              <a:spcAft>
                <a:spcPts val="0"/>
              </a:spcAft>
            </a:pPr>
            <a:endParaRPr lang="en-IN" sz="1800" b="1" dirty="0">
              <a:effectLst/>
              <a:latin typeface="Times New Roman" panose="02020603050405020304" pitchFamily="18" charset="0"/>
              <a:ea typeface="Times New Roman" panose="02020603050405020304" pitchFamily="18" charset="0"/>
            </a:endParaRPr>
          </a:p>
          <a:p>
            <a:pPr marR="2403475" lvl="0" algn="just">
              <a:lnSpc>
                <a:spcPct val="107000"/>
              </a:lnSpc>
              <a:spcBef>
                <a:spcPts val="110"/>
              </a:spcBef>
              <a:spcAft>
                <a:spcPts val="0"/>
              </a:spcAft>
              <a:buSzPts val="1200"/>
            </a:pP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spc="-5" dirty="0">
                <a:effectLst/>
                <a:latin typeface="Times New Roman" panose="02020603050405020304" pitchFamily="18" charset="0"/>
                <a:ea typeface="Times New Roman" panose="02020603050405020304" pitchFamily="18" charset="0"/>
                <a:cs typeface="Times New Roman" panose="02020603050405020304" pitchFamily="18" charset="0"/>
              </a:rPr>
              <a:t>pop():</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Removes the element with the specified key</a:t>
            </a:r>
          </a:p>
          <a:p>
            <a:pPr marR="2403475" lvl="0" algn="just">
              <a:lnSpc>
                <a:spcPct val="107000"/>
              </a:lnSpc>
              <a:spcBef>
                <a:spcPts val="110"/>
              </a:spcBef>
              <a:spcAft>
                <a:spcPts val="0"/>
              </a:spcAft>
              <a:buSzPts val="1200"/>
            </a:pPr>
            <a:endParaRPr lang="en-IN" sz="16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604520" algn="just">
              <a:lnSpc>
                <a:spcPct val="107000"/>
              </a:lnSpc>
              <a:spcBef>
                <a:spcPts val="890"/>
              </a:spcBef>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8" name="Picture 7">
            <a:extLst>
              <a:ext uri="{FF2B5EF4-FFF2-40B4-BE49-F238E27FC236}">
                <a16:creationId xmlns:a16="http://schemas.microsoft.com/office/drawing/2014/main" id="{56F95DFA-7CE8-7707-910D-DE27126620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861" b="33635"/>
          <a:stretch/>
        </p:blipFill>
        <p:spPr bwMode="auto">
          <a:xfrm>
            <a:off x="1684337" y="1126550"/>
            <a:ext cx="5714365" cy="56261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85FC128-C11E-3D9A-A5B7-2D46763E6B80}"/>
              </a:ext>
            </a:extLst>
          </p:cNvPr>
          <p:cNvSpPr txBox="1"/>
          <p:nvPr/>
        </p:nvSpPr>
        <p:spPr>
          <a:xfrm>
            <a:off x="1260629" y="1830689"/>
            <a:ext cx="9152878" cy="1141274"/>
          </a:xfrm>
          <a:prstGeom prst="rect">
            <a:avLst/>
          </a:prstGeom>
          <a:noFill/>
        </p:spPr>
        <p:txBody>
          <a:bodyPr wrap="square">
            <a:spAutoFit/>
          </a:bodyPr>
          <a:lstStyle/>
          <a:p>
            <a:pPr marR="2403475" lvl="0" algn="just">
              <a:lnSpc>
                <a:spcPct val="107000"/>
              </a:lnSpc>
              <a:spcBef>
                <a:spcPts val="110"/>
              </a:spcBef>
              <a:spcAft>
                <a:spcPts val="0"/>
              </a:spcAft>
              <a:buSzPts val="1200"/>
            </a:pP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600" u="sng" spc="-5" dirty="0">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The </a:t>
            </a:r>
            <a:r>
              <a:rPr lang="en-US" sz="1600" b="1" spc="-5" dirty="0">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method inserts the specified items to the </a:t>
            </a:r>
            <a:r>
              <a:rPr lang="en-US" sz="1600" b="1" spc="-5" dirty="0">
                <a:effectLst/>
                <a:latin typeface="Times New Roman" panose="02020603050405020304" pitchFamily="18" charset="0"/>
                <a:ea typeface="Times New Roman" panose="02020603050405020304" pitchFamily="18" charset="0"/>
                <a:cs typeface="Times New Roman" panose="02020603050405020304" pitchFamily="18" charset="0"/>
              </a:rPr>
              <a:t>dictionary</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The specified items can be a </a:t>
            </a:r>
            <a:r>
              <a:rPr lang="en-US" sz="1600" b="1" spc="-5" dirty="0">
                <a:effectLst/>
                <a:latin typeface="Times New Roman" panose="02020603050405020304" pitchFamily="18" charset="0"/>
                <a:ea typeface="Times New Roman" panose="02020603050405020304" pitchFamily="18" charset="0"/>
                <a:cs typeface="Times New Roman" panose="02020603050405020304" pitchFamily="18" charset="0"/>
              </a:rPr>
              <a:t>dictionary</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or an </a:t>
            </a:r>
            <a:r>
              <a:rPr lang="en-US" sz="1600" spc="-5" dirty="0" err="1">
                <a:effectLst/>
                <a:latin typeface="Times New Roman" panose="02020603050405020304" pitchFamily="18" charset="0"/>
                <a:ea typeface="Times New Roman" panose="02020603050405020304" pitchFamily="18" charset="0"/>
                <a:cs typeface="Times New Roman" panose="02020603050405020304" pitchFamily="18" charset="0"/>
              </a:rPr>
              <a:t>iterable</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object with key value pairs.</a:t>
            </a:r>
          </a:p>
          <a:p>
            <a:pPr marR="2403475" lvl="0" algn="just">
              <a:lnSpc>
                <a:spcPct val="107000"/>
              </a:lnSpc>
              <a:spcBef>
                <a:spcPts val="110"/>
              </a:spcBef>
              <a:spcAft>
                <a:spcPts val="0"/>
              </a:spcAft>
              <a:buSzPts val="1200"/>
            </a:pPr>
            <a:endParaRPr lang="en-IN" sz="1600" spc="-5"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A92BC90-F9A7-F10F-CF19-86B33857C0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861" b="34000"/>
          <a:stretch/>
        </p:blipFill>
        <p:spPr bwMode="auto">
          <a:xfrm>
            <a:off x="1684336" y="2838219"/>
            <a:ext cx="5714365" cy="550545"/>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D7D283C9-5955-6868-FF3A-9CF783C62282}"/>
              </a:ext>
            </a:extLst>
          </p:cNvPr>
          <p:cNvSpPr txBox="1"/>
          <p:nvPr/>
        </p:nvSpPr>
        <p:spPr>
          <a:xfrm>
            <a:off x="1260628" y="3805411"/>
            <a:ext cx="8828251" cy="601511"/>
          </a:xfrm>
          <a:prstGeom prst="rect">
            <a:avLst/>
          </a:prstGeom>
          <a:noFill/>
        </p:spPr>
        <p:txBody>
          <a:bodyPr wrap="square">
            <a:spAutoFit/>
          </a:bodyPr>
          <a:lstStyle/>
          <a:p>
            <a:pPr marR="2403475" lvl="0" algn="just">
              <a:lnSpc>
                <a:spcPct val="107000"/>
              </a:lnSpc>
              <a:spcBef>
                <a:spcPts val="110"/>
              </a:spcBef>
              <a:spcAft>
                <a:spcPts val="0"/>
              </a:spcAft>
              <a:buSzPts val="1200"/>
            </a:pP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600" u="sng" spc="-5" dirty="0">
                <a:effectLst/>
                <a:latin typeface="Times New Roman" panose="02020603050405020304" pitchFamily="18" charset="0"/>
                <a:ea typeface="Times New Roman" panose="02020603050405020304" pitchFamily="18" charset="0"/>
                <a:cs typeface="Times New Roman" panose="02020603050405020304" pitchFamily="18" charset="0"/>
              </a:rPr>
              <a:t>values():</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 The values() method returns a view object that displays a list of all the values in the dictionary.</a:t>
            </a:r>
            <a:endParaRPr lang="en-IN" sz="1600" spc="-5"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B90DF57-7133-6441-3314-C97EB90EFC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79" b="34728"/>
          <a:stretch/>
        </p:blipFill>
        <p:spPr bwMode="auto">
          <a:xfrm>
            <a:off x="1684336" y="4983810"/>
            <a:ext cx="5713730" cy="533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6360617"/>
      </p:ext>
    </p:extLst>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644553"/>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TASK-5</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Build a student report card program which can take subject, marks as input and return the marks of students using functions.</a:t>
            </a:r>
          </a:p>
          <a:p>
            <a:pPr algn="just"/>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B713536B-77F3-9B95-4B67-2D7C48EC77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662" r="1749" b="27609"/>
          <a:stretch/>
        </p:blipFill>
        <p:spPr bwMode="auto">
          <a:xfrm>
            <a:off x="1422400" y="1506537"/>
            <a:ext cx="7426960" cy="201612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6901443-CA03-1A17-ECEA-1CD66A4343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51" r="1737" b="35448"/>
          <a:stretch/>
        </p:blipFill>
        <p:spPr bwMode="auto">
          <a:xfrm>
            <a:off x="1422400" y="3522663"/>
            <a:ext cx="7426960" cy="148621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8830C4D-CB52-41A3-DB49-B18F94A1F0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933" b="19405"/>
          <a:stretch/>
        </p:blipFill>
        <p:spPr bwMode="auto">
          <a:xfrm>
            <a:off x="1422400" y="4985703"/>
            <a:ext cx="7426960" cy="18722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1860309"/>
      </p:ext>
    </p:extLst>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2149306"/>
          </a:xfrm>
          <a:prstGeom prst="rect">
            <a:avLst/>
          </a:prstGeom>
          <a:noFill/>
        </p:spPr>
        <p:txBody>
          <a:bodyPr wrap="square">
            <a:spAutoFit/>
          </a:bodyPr>
          <a:lstStyle/>
          <a:p>
            <a:pPr algn="just"/>
            <a:r>
              <a:rPr lang="en-US" sz="1600" b="1" u="sng" dirty="0">
                <a:effectLst/>
                <a:latin typeface="Times New Roman" panose="02020603050405020304" pitchFamily="18" charset="0"/>
                <a:ea typeface="Times New Roman" panose="02020603050405020304" pitchFamily="18" charset="0"/>
              </a:rPr>
              <a:t>TASK-6</a:t>
            </a:r>
            <a:endParaRPr lang="en-IN" sz="1600" dirty="0">
              <a:effectLst/>
              <a:latin typeface="Times New Roman" panose="02020603050405020304" pitchFamily="18" charset="0"/>
              <a:ea typeface="Times New Roman" panose="02020603050405020304" pitchFamily="18" charset="0"/>
            </a:endParaRPr>
          </a:p>
          <a:p>
            <a:pPr algn="just"/>
            <a:r>
              <a:rPr lang="en-US"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b="1" dirty="0">
                <a:effectLst/>
                <a:latin typeface="Times New Roman" panose="02020603050405020304" pitchFamily="18" charset="0"/>
                <a:ea typeface="Times New Roman" panose="02020603050405020304" pitchFamily="18" charset="0"/>
              </a:rPr>
              <a:t>Build a program to find factorial, prime and odd even from user input.</a:t>
            </a:r>
            <a:endParaRPr lang="en-IN" sz="1600" dirty="0">
              <a:effectLst/>
              <a:latin typeface="Times New Roman" panose="02020603050405020304" pitchFamily="18" charset="0"/>
              <a:ea typeface="Times New Roman" panose="02020603050405020304" pitchFamily="18" charset="0"/>
            </a:endParaRPr>
          </a:p>
          <a:p>
            <a:pPr algn="just"/>
            <a:r>
              <a:rPr lang="en-US" sz="16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FACTORIAL PROGRAM-</a:t>
            </a:r>
          </a:p>
          <a:p>
            <a:pPr algn="just"/>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7FAD61CB-BD95-7E08-D870-4E5244915E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46" b="41734"/>
          <a:stretch/>
        </p:blipFill>
        <p:spPr bwMode="auto">
          <a:xfrm>
            <a:off x="1778493" y="1729126"/>
            <a:ext cx="5715000" cy="147955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450D2A17-5651-5A5F-51AB-67A5CEE4DDE5}"/>
              </a:ext>
            </a:extLst>
          </p:cNvPr>
          <p:cNvSpPr txBox="1"/>
          <p:nvPr/>
        </p:nvSpPr>
        <p:spPr>
          <a:xfrm>
            <a:off x="1260629" y="3090446"/>
            <a:ext cx="6096000" cy="338554"/>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PRIME NUMBER PROGRAM-</a:t>
            </a:r>
            <a:endParaRPr lang="en-IN" sz="14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DD600929-C69F-01D6-4E48-DF2B149B36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60" b="14676"/>
          <a:stretch/>
        </p:blipFill>
        <p:spPr bwMode="auto">
          <a:xfrm>
            <a:off x="1958340" y="3429000"/>
            <a:ext cx="5715000" cy="238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4429164"/>
      </p:ext>
    </p:extLst>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29</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ODD EVEN PROGRAM-</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A23D3E76-E671-77B4-0B4F-E04B446BF0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995" b="14280"/>
          <a:stretch/>
        </p:blipFill>
        <p:spPr bwMode="auto">
          <a:xfrm>
            <a:off x="1260629" y="983615"/>
            <a:ext cx="5715000" cy="1212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2880605"/>
      </p:ext>
    </p:extLst>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A4BB82C-2E92-482E-B720-6707E21D4BB0}"/>
              </a:ext>
            </a:extLst>
          </p:cNvPr>
          <p:cNvGraphicFramePr>
            <a:graphicFrameLocks noGrp="1"/>
          </p:cNvGraphicFramePr>
          <p:nvPr/>
        </p:nvGraphicFramePr>
        <p:xfrm>
          <a:off x="3048000" y="984120"/>
          <a:ext cx="6096000" cy="65690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659290019"/>
                    </a:ext>
                  </a:extLst>
                </a:gridCol>
              </a:tblGrid>
              <a:tr h="656903">
                <a:tc>
                  <a:txBody>
                    <a:bodyPr/>
                    <a:lstStyle/>
                    <a:p>
                      <a:pPr algn="ctr"/>
                      <a:r>
                        <a:rPr lang="en-US" sz="3600" dirty="0">
                          <a:latin typeface="Calibri" panose="020F0502020204030204" pitchFamily="34" charset="0"/>
                          <a:cs typeface="Calibri" panose="020F0502020204030204" pitchFamily="34" charset="0"/>
                        </a:rPr>
                        <a:t>CONTENTS</a:t>
                      </a:r>
                      <a:endParaRPr lang="en-IN" sz="36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1879549122"/>
                  </a:ext>
                </a:extLst>
              </a:tr>
            </a:tbl>
          </a:graphicData>
        </a:graphic>
      </p:graphicFrame>
      <p:graphicFrame>
        <p:nvGraphicFramePr>
          <p:cNvPr id="3" name="Table 3">
            <a:extLst>
              <a:ext uri="{FF2B5EF4-FFF2-40B4-BE49-F238E27FC236}">
                <a16:creationId xmlns:a16="http://schemas.microsoft.com/office/drawing/2014/main" id="{47D519F1-120B-4562-AFBC-E06BBC4FF8B4}"/>
              </a:ext>
            </a:extLst>
          </p:cNvPr>
          <p:cNvGraphicFramePr>
            <a:graphicFrameLocks noGrp="1"/>
          </p:cNvGraphicFramePr>
          <p:nvPr>
            <p:extLst>
              <p:ext uri="{D42A27DB-BD31-4B8C-83A1-F6EECF244321}">
                <p14:modId xmlns:p14="http://schemas.microsoft.com/office/powerpoint/2010/main" val="1066524611"/>
              </p:ext>
            </p:extLst>
          </p:nvPr>
        </p:nvGraphicFramePr>
        <p:xfrm>
          <a:off x="3048000" y="1641022"/>
          <a:ext cx="6096000" cy="3490980"/>
        </p:xfrm>
        <a:graphic>
          <a:graphicData uri="http://schemas.openxmlformats.org/drawingml/2006/table">
            <a:tbl>
              <a:tblPr firstCol="1" bandRow="1">
                <a:tableStyleId>{5C22544A-7EE6-4342-B048-85BDC9FD1C3A}</a:tableStyleId>
              </a:tblPr>
              <a:tblGrid>
                <a:gridCol w="1527110">
                  <a:extLst>
                    <a:ext uri="{9D8B030D-6E8A-4147-A177-3AD203B41FA5}">
                      <a16:colId xmlns:a16="http://schemas.microsoft.com/office/drawing/2014/main" val="1167085012"/>
                    </a:ext>
                  </a:extLst>
                </a:gridCol>
                <a:gridCol w="4568890">
                  <a:extLst>
                    <a:ext uri="{9D8B030D-6E8A-4147-A177-3AD203B41FA5}">
                      <a16:colId xmlns:a16="http://schemas.microsoft.com/office/drawing/2014/main" val="221677188"/>
                    </a:ext>
                  </a:extLst>
                </a:gridCol>
              </a:tblGrid>
              <a:tr h="581830">
                <a:tc>
                  <a:txBody>
                    <a:bodyPr/>
                    <a:lstStyle/>
                    <a:p>
                      <a:pPr algn="ctr"/>
                      <a:r>
                        <a:rPr lang="en-IN" sz="2700" dirty="0">
                          <a:latin typeface="Calibri" panose="020F0502020204030204" pitchFamily="34" charset="0"/>
                          <a:cs typeface="Calibri" panose="020F0502020204030204" pitchFamily="34" charset="0"/>
                        </a:rPr>
                        <a:t>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700" dirty="0">
                          <a:latin typeface="Calibri" panose="020F0502020204030204" pitchFamily="34" charset="0"/>
                          <a:cs typeface="Calibri" panose="020F0502020204030204" pitchFamily="34" charset="0"/>
                        </a:rPr>
                        <a:t>INTERNSHIP CERTIFICATES</a:t>
                      </a:r>
                    </a:p>
                  </a:txBody>
                  <a:tcPr marL="68580" marR="68580" marT="34290" marB="34290"/>
                </a:tc>
                <a:extLst>
                  <a:ext uri="{0D108BD9-81ED-4DB2-BD59-A6C34878D82A}">
                    <a16:rowId xmlns:a16="http://schemas.microsoft.com/office/drawing/2014/main" val="3048204824"/>
                  </a:ext>
                </a:extLst>
              </a:tr>
              <a:tr h="581830">
                <a:tc>
                  <a:txBody>
                    <a:bodyPr/>
                    <a:lstStyle/>
                    <a:p>
                      <a:pPr algn="ctr"/>
                      <a:r>
                        <a:rPr lang="en-US" sz="2700" dirty="0">
                          <a:latin typeface="Calibri" panose="020F0502020204030204" pitchFamily="34" charset="0"/>
                          <a:cs typeface="Calibri" panose="020F0502020204030204" pitchFamily="34" charset="0"/>
                        </a:rPr>
                        <a:t>2.</a:t>
                      </a:r>
                      <a:endParaRPr lang="en-IN" sz="2700" dirty="0">
                        <a:latin typeface="Calibri" panose="020F0502020204030204" pitchFamily="34" charset="0"/>
                        <a:cs typeface="Calibri" panose="020F050202020403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latin typeface="Calibri" panose="020F0502020204030204" pitchFamily="34" charset="0"/>
                          <a:cs typeface="Calibri" panose="020F0502020204030204" pitchFamily="34" charset="0"/>
                        </a:rPr>
                        <a:t>ACKNOWLEDGEMENT</a:t>
                      </a:r>
                      <a:endParaRPr lang="en-IN" sz="27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3208896997"/>
                  </a:ext>
                </a:extLst>
              </a:tr>
              <a:tr h="581830">
                <a:tc>
                  <a:txBody>
                    <a:bodyPr/>
                    <a:lstStyle/>
                    <a:p>
                      <a:pPr algn="ctr"/>
                      <a:r>
                        <a:rPr lang="en-US" sz="2700" dirty="0">
                          <a:latin typeface="Calibri" panose="020F0502020204030204" pitchFamily="34" charset="0"/>
                          <a:cs typeface="Calibri" panose="020F0502020204030204" pitchFamily="34" charset="0"/>
                        </a:rPr>
                        <a:t>3.</a:t>
                      </a:r>
                      <a:endParaRPr lang="en-IN" sz="270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2700" dirty="0">
                          <a:latin typeface="Calibri" panose="020F0502020204030204" pitchFamily="34" charset="0"/>
                          <a:cs typeface="Calibri" panose="020F0502020204030204" pitchFamily="34" charset="0"/>
                        </a:rPr>
                        <a:t>ABSTRACT</a:t>
                      </a:r>
                      <a:endParaRPr lang="en-IN" sz="27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2969017892"/>
                  </a:ext>
                </a:extLst>
              </a:tr>
              <a:tr h="581830">
                <a:tc>
                  <a:txBody>
                    <a:bodyPr/>
                    <a:lstStyle/>
                    <a:p>
                      <a:pPr algn="ctr"/>
                      <a:r>
                        <a:rPr lang="en-US" sz="2700" dirty="0">
                          <a:latin typeface="Calibri" panose="020F0502020204030204" pitchFamily="34" charset="0"/>
                          <a:cs typeface="Calibri" panose="020F0502020204030204" pitchFamily="34" charset="0"/>
                        </a:rPr>
                        <a:t>4.</a:t>
                      </a:r>
                      <a:endParaRPr lang="en-IN" sz="270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2700" dirty="0">
                          <a:latin typeface="Calibri" panose="020F0502020204030204" pitchFamily="34" charset="0"/>
                          <a:cs typeface="Calibri" panose="020F0502020204030204" pitchFamily="34" charset="0"/>
                        </a:rPr>
                        <a:t>DAY – WISE TASKS</a:t>
                      </a:r>
                      <a:endParaRPr lang="en-IN" sz="27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3219973655"/>
                  </a:ext>
                </a:extLst>
              </a:tr>
              <a:tr h="581830">
                <a:tc>
                  <a:txBody>
                    <a:bodyPr/>
                    <a:lstStyle/>
                    <a:p>
                      <a:pPr algn="ctr"/>
                      <a:r>
                        <a:rPr lang="en-US" sz="2700" dirty="0">
                          <a:latin typeface="Calibri" panose="020F0502020204030204" pitchFamily="34" charset="0"/>
                          <a:cs typeface="Calibri" panose="020F0502020204030204" pitchFamily="34" charset="0"/>
                        </a:rPr>
                        <a:t>5.</a:t>
                      </a:r>
                      <a:endParaRPr lang="en-IN" sz="270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IN" sz="2700" dirty="0">
                          <a:latin typeface="Calibri" panose="020F0502020204030204" pitchFamily="34" charset="0"/>
                          <a:cs typeface="Calibri" panose="020F0502020204030204" pitchFamily="34" charset="0"/>
                        </a:rPr>
                        <a:t>PROJECT</a:t>
                      </a:r>
                    </a:p>
                  </a:txBody>
                  <a:tcPr marL="68580" marR="68580" marT="34290" marB="34290"/>
                </a:tc>
                <a:extLst>
                  <a:ext uri="{0D108BD9-81ED-4DB2-BD59-A6C34878D82A}">
                    <a16:rowId xmlns:a16="http://schemas.microsoft.com/office/drawing/2014/main" val="1630003593"/>
                  </a:ext>
                </a:extLst>
              </a:tr>
              <a:tr h="581830">
                <a:tc>
                  <a:txBody>
                    <a:bodyPr/>
                    <a:lstStyle/>
                    <a:p>
                      <a:pPr algn="ctr"/>
                      <a:r>
                        <a:rPr lang="en-US" sz="2700" dirty="0">
                          <a:latin typeface="Calibri" panose="020F0502020204030204" pitchFamily="34" charset="0"/>
                          <a:cs typeface="Calibri" panose="020F0502020204030204" pitchFamily="34" charset="0"/>
                        </a:rPr>
                        <a:t>6.</a:t>
                      </a:r>
                      <a:endParaRPr lang="en-IN" sz="2700" dirty="0">
                        <a:latin typeface="Calibri" panose="020F0502020204030204" pitchFamily="34" charset="0"/>
                        <a:cs typeface="Calibri" panose="020F0502020204030204" pitchFamily="34" charset="0"/>
                      </a:endParaRPr>
                    </a:p>
                  </a:txBody>
                  <a:tcPr marL="68580" marR="68580" marT="34290" marB="34290"/>
                </a:tc>
                <a:tc>
                  <a:txBody>
                    <a:bodyPr/>
                    <a:lstStyle/>
                    <a:p>
                      <a:pPr algn="ctr"/>
                      <a:r>
                        <a:rPr lang="en-US" sz="2700" dirty="0">
                          <a:latin typeface="Calibri" panose="020F0502020204030204" pitchFamily="34" charset="0"/>
                          <a:cs typeface="Calibri" panose="020F0502020204030204" pitchFamily="34" charset="0"/>
                        </a:rPr>
                        <a:t>CONCLUSION</a:t>
                      </a:r>
                      <a:endParaRPr lang="en-IN" sz="2700" dirty="0">
                        <a:latin typeface="Calibri" panose="020F0502020204030204" pitchFamily="34" charset="0"/>
                        <a:cs typeface="Calibri" panose="020F0502020204030204" pitchFamily="34" charset="0"/>
                      </a:endParaRPr>
                    </a:p>
                  </a:txBody>
                  <a:tcPr marL="68580" marR="68580" marT="34290" marB="34290"/>
                </a:tc>
                <a:extLst>
                  <a:ext uri="{0D108BD9-81ED-4DB2-BD59-A6C34878D82A}">
                    <a16:rowId xmlns:a16="http://schemas.microsoft.com/office/drawing/2014/main" val="1647758778"/>
                  </a:ext>
                </a:extLst>
              </a:tr>
            </a:tbl>
          </a:graphicData>
        </a:graphic>
      </p:graphicFrame>
      <p:sp>
        <p:nvSpPr>
          <p:cNvPr id="5" name="Slide Number Placeholder 4">
            <a:extLst>
              <a:ext uri="{FF2B5EF4-FFF2-40B4-BE49-F238E27FC236}">
                <a16:creationId xmlns:a16="http://schemas.microsoft.com/office/drawing/2014/main" id="{F0BB72A6-D92E-4940-99C2-791C5EC0A1D5}"/>
              </a:ext>
            </a:extLst>
          </p:cNvPr>
          <p:cNvSpPr>
            <a:spLocks noGrp="1"/>
          </p:cNvSpPr>
          <p:nvPr>
            <p:ph type="sldNum" sz="quarter" idx="12"/>
          </p:nvPr>
        </p:nvSpPr>
        <p:spPr/>
        <p:txBody>
          <a:bodyPr/>
          <a:lstStyle/>
          <a:p>
            <a:fld id="{9E159A74-5383-4DEF-B0EB-E4482EF1CEF5}" type="slidenum">
              <a:rPr lang="en-IN" smtClean="0"/>
              <a:pPr/>
              <a:t>3</a:t>
            </a:fld>
            <a:endParaRPr lang="en-IN" dirty="0"/>
          </a:p>
        </p:txBody>
      </p:sp>
    </p:spTree>
    <p:extLst>
      <p:ext uri="{BB962C8B-B14F-4D97-AF65-F5344CB8AC3E}">
        <p14:creationId xmlns:p14="http://schemas.microsoft.com/office/powerpoint/2010/main" val="2939884753"/>
      </p:ext>
    </p:extLst>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675330"/>
          </a:xfrm>
          <a:prstGeom prst="rect">
            <a:avLst/>
          </a:prstGeom>
          <a:noFill/>
        </p:spPr>
        <p:txBody>
          <a:bodyPr wrap="square">
            <a:spAutoFit/>
          </a:bodyPr>
          <a:lstStyle/>
          <a:p>
            <a:pPr marL="88900" algn="just">
              <a:spcBef>
                <a:spcPts val="430"/>
              </a:spcBef>
            </a:pPr>
            <a:r>
              <a:rPr lang="en-US" sz="2000" b="1" kern="0" dirty="0">
                <a:effectLst/>
                <a:latin typeface="Times New Roman" panose="02020603050405020304" pitchFamily="18" charset="0"/>
                <a:ea typeface="Times New Roman" panose="02020603050405020304" pitchFamily="18" charset="0"/>
              </a:rPr>
              <a:t>DAY -</a:t>
            </a:r>
            <a:r>
              <a:rPr lang="en-US" sz="2000" b="1" kern="0" spc="-15"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3</a:t>
            </a:r>
            <a:endParaRPr lang="en-IN" sz="2000" b="1" kern="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TASK-7</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Build a ATM program containing deposit and withdraw functions with validations and loop using class.</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C2EDB4FC-02AE-7C0C-1366-937EF8800D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934" b="34722"/>
          <a:stretch/>
        </p:blipFill>
        <p:spPr bwMode="auto">
          <a:xfrm>
            <a:off x="1359535" y="1842770"/>
            <a:ext cx="5713730" cy="18110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F3938FD-A453-26D7-2905-85A738FA53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69" b="18502"/>
          <a:stretch/>
        </p:blipFill>
        <p:spPr bwMode="auto">
          <a:xfrm>
            <a:off x="1260629" y="3794760"/>
            <a:ext cx="5714365" cy="23444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5441079"/>
      </p:ext>
    </p:extLst>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035155"/>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TASK-8</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List out 5 inbuilt libraries of python and use their 3 methods with examples.</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8270CC04-B34F-3C51-8356-7666CF37B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898" r="46016" b="20814"/>
          <a:stretch/>
        </p:blipFill>
        <p:spPr bwMode="auto">
          <a:xfrm>
            <a:off x="1088390" y="1129030"/>
            <a:ext cx="3472180" cy="25069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CBA6597-64D5-0017-06E1-BF821DF607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66" r="30109" b="30502"/>
          <a:stretch/>
        </p:blipFill>
        <p:spPr bwMode="auto">
          <a:xfrm>
            <a:off x="962660" y="3893820"/>
            <a:ext cx="4495800" cy="2179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7581917"/>
      </p:ext>
    </p:extLst>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32</a:t>
            </a:fld>
            <a:endParaRPr lang="en-IN"/>
          </a:p>
        </p:txBody>
      </p:sp>
      <p:pic>
        <p:nvPicPr>
          <p:cNvPr id="5" name="Picture 4">
            <a:extLst>
              <a:ext uri="{FF2B5EF4-FFF2-40B4-BE49-F238E27FC236}">
                <a16:creationId xmlns:a16="http://schemas.microsoft.com/office/drawing/2014/main" id="{7621A416-664F-A832-B99D-E2DF99674E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55" r="2525" b="24395"/>
          <a:stretch/>
        </p:blipFill>
        <p:spPr bwMode="auto">
          <a:xfrm>
            <a:off x="878205" y="474765"/>
            <a:ext cx="6269990" cy="24079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44F6FFF-2B17-121F-09F8-7996056505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213" r="16570" b="31134"/>
          <a:stretch/>
        </p:blipFill>
        <p:spPr bwMode="auto">
          <a:xfrm>
            <a:off x="878205" y="3429000"/>
            <a:ext cx="5366385" cy="21945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0497100"/>
      </p:ext>
    </p:extLst>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33</a:t>
            </a:fld>
            <a:endParaRPr lang="en-IN"/>
          </a:p>
        </p:txBody>
      </p:sp>
      <p:pic>
        <p:nvPicPr>
          <p:cNvPr id="5" name="Picture 4">
            <a:extLst>
              <a:ext uri="{FF2B5EF4-FFF2-40B4-BE49-F238E27FC236}">
                <a16:creationId xmlns:a16="http://schemas.microsoft.com/office/drawing/2014/main" id="{B30227D1-7B45-A452-F950-CFC71EA1D6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66" r="2355" b="13022"/>
          <a:stretch/>
        </p:blipFill>
        <p:spPr bwMode="auto">
          <a:xfrm>
            <a:off x="801687" y="824230"/>
            <a:ext cx="6280785" cy="28117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5168495"/>
      </p:ext>
    </p:extLst>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34</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4357218"/>
          </a:xfrm>
          <a:prstGeom prst="rect">
            <a:avLst/>
          </a:prstGeom>
          <a:noFill/>
        </p:spPr>
        <p:txBody>
          <a:bodyPr wrap="square">
            <a:spAutoFit/>
          </a:bodyPr>
          <a:lstStyle/>
          <a:p>
            <a:pPr algn="just">
              <a:lnSpc>
                <a:spcPct val="107000"/>
              </a:lnSpc>
            </a:pPr>
            <a:r>
              <a:rPr lang="en-US" sz="1800" b="1" u="sng" dirty="0">
                <a:effectLst/>
                <a:latin typeface="Times New Roman" panose="02020603050405020304" pitchFamily="18" charset="0"/>
                <a:ea typeface="Times New Roman" panose="02020603050405020304" pitchFamily="18" charset="0"/>
              </a:rPr>
              <a:t>TASK-9</a:t>
            </a:r>
            <a:endParaRPr lang="en-IN" sz="1800" dirty="0">
              <a:effectLst/>
              <a:latin typeface="Times New Roman" panose="02020603050405020304" pitchFamily="18" charset="0"/>
              <a:ea typeface="Times New Roman" panose="02020603050405020304" pitchFamily="18" charset="0"/>
            </a:endParaRPr>
          </a:p>
          <a:p>
            <a:pPr algn="just">
              <a:lnSpc>
                <a:spcPct val="107000"/>
              </a:lnSpc>
            </a:pPr>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List out at least 10 meta characters and use them in pattern for email and phone validation</a:t>
            </a:r>
            <a:endParaRPr lang="en-IN" sz="1800" dirty="0">
              <a:effectLst/>
              <a:latin typeface="Times New Roman" panose="02020603050405020304" pitchFamily="18" charset="0"/>
              <a:ea typeface="Times New Roman" panose="02020603050405020304" pitchFamily="18" charset="0"/>
            </a:endParaRPr>
          </a:p>
          <a:p>
            <a:pPr algn="just">
              <a:lnSpc>
                <a:spcPct val="107000"/>
              </a:lnSpc>
            </a:pPr>
            <a:r>
              <a:rPr lang="en-IN" sz="1500" dirty="0">
                <a:effectLst/>
                <a:latin typeface="Times New Roman" panose="02020603050405020304" pitchFamily="18" charset="0"/>
                <a:ea typeface="Times New Roman" panose="02020603050405020304" pitchFamily="18" charset="0"/>
              </a:rPr>
              <a:t>1) [] A set of characters</a:t>
            </a:r>
          </a:p>
          <a:p>
            <a:pPr algn="just">
              <a:lnSpc>
                <a:spcPct val="107000"/>
              </a:lnSpc>
            </a:pPr>
            <a:r>
              <a:rPr lang="en-IN" sz="1500" dirty="0">
                <a:effectLst/>
                <a:latin typeface="Times New Roman" panose="02020603050405020304" pitchFamily="18" charset="0"/>
                <a:ea typeface="Times New Roman" panose="02020603050405020304" pitchFamily="18" charset="0"/>
              </a:rPr>
              <a:t>2) \  Signals a special sequence (can also be used to escape special characters)</a:t>
            </a:r>
          </a:p>
          <a:p>
            <a:pPr algn="just">
              <a:lnSpc>
                <a:spcPct val="107000"/>
              </a:lnSpc>
            </a:pPr>
            <a:r>
              <a:rPr lang="en-IN" sz="1500" dirty="0">
                <a:effectLst/>
                <a:latin typeface="Times New Roman" panose="02020603050405020304" pitchFamily="18" charset="0"/>
                <a:ea typeface="Times New Roman" panose="02020603050405020304" pitchFamily="18" charset="0"/>
              </a:rPr>
              <a:t>3) .  Any character (except newline character)</a:t>
            </a:r>
          </a:p>
          <a:p>
            <a:pPr algn="just">
              <a:lnSpc>
                <a:spcPct val="107000"/>
              </a:lnSpc>
            </a:pPr>
            <a:r>
              <a:rPr lang="en-IN" sz="1500" dirty="0">
                <a:effectLst/>
                <a:latin typeface="Times New Roman" panose="02020603050405020304" pitchFamily="18" charset="0"/>
                <a:ea typeface="Times New Roman" panose="02020603050405020304" pitchFamily="18" charset="0"/>
              </a:rPr>
              <a:t>4) ^  Starts with</a:t>
            </a:r>
          </a:p>
          <a:p>
            <a:pPr algn="just">
              <a:lnSpc>
                <a:spcPct val="107000"/>
              </a:lnSpc>
            </a:pPr>
            <a:r>
              <a:rPr lang="en-IN" sz="1500" dirty="0">
                <a:effectLst/>
                <a:latin typeface="Times New Roman" panose="02020603050405020304" pitchFamily="18" charset="0"/>
                <a:ea typeface="Times New Roman" panose="02020603050405020304" pitchFamily="18" charset="0"/>
              </a:rPr>
              <a:t>5) $  Ends with</a:t>
            </a:r>
          </a:p>
          <a:p>
            <a:pPr algn="just">
              <a:lnSpc>
                <a:spcPct val="107000"/>
              </a:lnSpc>
            </a:pPr>
            <a:r>
              <a:rPr lang="en-IN" sz="1500" dirty="0">
                <a:effectLst/>
                <a:latin typeface="Times New Roman" panose="02020603050405020304" pitchFamily="18" charset="0"/>
                <a:ea typeface="Times New Roman" panose="02020603050405020304" pitchFamily="18" charset="0"/>
              </a:rPr>
              <a:t>6) *  Zero or more occurrences</a:t>
            </a:r>
          </a:p>
          <a:p>
            <a:pPr algn="just">
              <a:lnSpc>
                <a:spcPct val="107000"/>
              </a:lnSpc>
            </a:pPr>
            <a:r>
              <a:rPr lang="en-IN" sz="1500" dirty="0">
                <a:effectLst/>
                <a:latin typeface="Times New Roman" panose="02020603050405020304" pitchFamily="18" charset="0"/>
                <a:ea typeface="Times New Roman" panose="02020603050405020304" pitchFamily="18" charset="0"/>
              </a:rPr>
              <a:t>7) +  One or more occurrences</a:t>
            </a:r>
          </a:p>
          <a:p>
            <a:pPr algn="just">
              <a:lnSpc>
                <a:spcPct val="107000"/>
              </a:lnSpc>
            </a:pPr>
            <a:r>
              <a:rPr lang="en-IN" sz="1500" dirty="0">
                <a:effectLst/>
                <a:latin typeface="Times New Roman" panose="02020603050405020304" pitchFamily="18" charset="0"/>
                <a:ea typeface="Times New Roman" panose="02020603050405020304" pitchFamily="18" charset="0"/>
              </a:rPr>
              <a:t>8) ?  Zero or one occurrences</a:t>
            </a:r>
          </a:p>
          <a:p>
            <a:pPr algn="just">
              <a:lnSpc>
                <a:spcPct val="107000"/>
              </a:lnSpc>
            </a:pPr>
            <a:r>
              <a:rPr lang="en-IN" sz="1500" dirty="0">
                <a:effectLst/>
                <a:latin typeface="Times New Roman" panose="02020603050405020304" pitchFamily="18" charset="0"/>
                <a:ea typeface="Times New Roman" panose="02020603050405020304" pitchFamily="18" charset="0"/>
              </a:rPr>
              <a:t>9) {} Exactly the specified number of occurrences</a:t>
            </a:r>
          </a:p>
          <a:p>
            <a:pPr algn="just">
              <a:lnSpc>
                <a:spcPct val="107000"/>
              </a:lnSpc>
            </a:pPr>
            <a:r>
              <a:rPr lang="en-IN" sz="1500" dirty="0">
                <a:effectLst/>
                <a:latin typeface="Times New Roman" panose="02020603050405020304" pitchFamily="18" charset="0"/>
                <a:ea typeface="Times New Roman" panose="02020603050405020304" pitchFamily="18" charset="0"/>
              </a:rPr>
              <a:t>10) | Either or</a:t>
            </a:r>
          </a:p>
          <a:p>
            <a:pPr algn="just">
              <a:lnSpc>
                <a:spcPct val="107000"/>
              </a:lnSpc>
            </a:pP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7" name="Picture 6">
            <a:extLst>
              <a:ext uri="{FF2B5EF4-FFF2-40B4-BE49-F238E27FC236}">
                <a16:creationId xmlns:a16="http://schemas.microsoft.com/office/drawing/2014/main" id="{C2CC6573-83C6-FAF2-F86A-F7E222E1B4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651" b="6455"/>
          <a:stretch/>
        </p:blipFill>
        <p:spPr bwMode="auto">
          <a:xfrm>
            <a:off x="1169189" y="3890645"/>
            <a:ext cx="5713730" cy="28251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3744939"/>
      </p:ext>
    </p:extLst>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35</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3823611"/>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DAY-4</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TASK-10</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 any external library and inbuilt library in one python program with user input.</a:t>
            </a:r>
            <a:endParaRPr lang="en-IN" sz="1800" b="1" dirty="0">
              <a:latin typeface="Times New Roman" panose="02020603050405020304" pitchFamily="18" charset="0"/>
              <a:ea typeface="Times New Roman" panose="02020603050405020304" pitchFamily="18" charset="0"/>
            </a:endParaRPr>
          </a:p>
          <a:p>
            <a:pPr algn="just"/>
            <a:endParaRPr lang="en-IN" sz="1800" b="1"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Generating audiobook using external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libraries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this task, I have used </a:t>
            </a:r>
            <a:r>
              <a:rPr lang="en-US" sz="1600" dirty="0" err="1">
                <a:effectLst/>
                <a:latin typeface="Times New Roman" panose="02020603050405020304" pitchFamily="18" charset="0"/>
                <a:ea typeface="Times New Roman" panose="02020603050405020304" pitchFamily="18" charset="0"/>
              </a:rPr>
              <a:t>gtts</a:t>
            </a:r>
            <a:r>
              <a:rPr lang="en-US" sz="1600" dirty="0">
                <a:effectLst/>
                <a:latin typeface="Times New Roman" panose="02020603050405020304" pitchFamily="18" charset="0"/>
                <a:ea typeface="Times New Roman" panose="02020603050405020304" pitchFamily="18" charset="0"/>
              </a:rPr>
              <a:t> (Google Text To Speech) as an external library.</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For internal library, re i.e. regular expression has been used.</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Basically, I have created a python program for generating an audiobook for the filename given by the user with the help of </a:t>
            </a:r>
            <a:r>
              <a:rPr lang="en-US" sz="1600" dirty="0" err="1">
                <a:effectLst/>
                <a:latin typeface="Times New Roman" panose="02020603050405020304" pitchFamily="18" charset="0"/>
                <a:ea typeface="Times New Roman" panose="02020603050405020304" pitchFamily="18" charset="0"/>
              </a:rPr>
              <a:t>gtts</a:t>
            </a:r>
            <a:r>
              <a:rPr lang="en-US" sz="1600" dirty="0">
                <a:effectLst/>
                <a:latin typeface="Times New Roman" panose="02020603050405020304" pitchFamily="18" charset="0"/>
                <a:ea typeface="Times New Roman" panose="02020603050405020304" pitchFamily="18" charset="0"/>
              </a:rPr>
              <a:t> library.</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To clean up the text for better listening experience following regular expression has been used.</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r>
              <a:rPr lang="en-IN" sz="1600" dirty="0">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clean_src</a:t>
            </a:r>
            <a:r>
              <a:rPr lang="en-US" sz="1600" dirty="0">
                <a:effectLst/>
                <a:latin typeface="Times New Roman" panose="02020603050405020304" pitchFamily="18" charset="0"/>
                <a:ea typeface="Times New Roman" panose="02020603050405020304" pitchFamily="18" charset="0"/>
              </a:rPr>
              <a:t> = [</a:t>
            </a:r>
            <a:r>
              <a:rPr lang="en-US" sz="1600" dirty="0" err="1">
                <a:effectLst/>
                <a:latin typeface="Times New Roman" panose="02020603050405020304" pitchFamily="18" charset="0"/>
                <a:ea typeface="Times New Roman" panose="02020603050405020304" pitchFamily="18" charset="0"/>
              </a:rPr>
              <a:t>re.sub</a:t>
            </a:r>
            <a:r>
              <a:rPr lang="en-US" sz="1600" dirty="0">
                <a:effectLst/>
                <a:latin typeface="Times New Roman" panose="02020603050405020304" pitchFamily="18" charset="0"/>
                <a:ea typeface="Times New Roman" panose="02020603050405020304" pitchFamily="18" charset="0"/>
              </a:rPr>
              <a:t>('\[\d\]','',</a:t>
            </a:r>
            <a:r>
              <a:rPr lang="en-US" sz="1600" dirty="0" err="1">
                <a:effectLst/>
                <a:latin typeface="Times New Roman" panose="02020603050405020304" pitchFamily="18" charset="0"/>
                <a:ea typeface="Times New Roman" panose="02020603050405020304" pitchFamily="18" charset="0"/>
              </a:rPr>
              <a:t>i</a:t>
            </a:r>
            <a:r>
              <a:rPr lang="en-US" sz="1600" dirty="0">
                <a:effectLst/>
                <a:latin typeface="Times New Roman" panose="02020603050405020304" pitchFamily="18" charset="0"/>
                <a:ea typeface="Times New Roman" panose="02020603050405020304" pitchFamily="18" charset="0"/>
              </a:rPr>
              <a:t>) for </a:t>
            </a:r>
            <a:r>
              <a:rPr lang="en-US" sz="1600" dirty="0" err="1">
                <a:effectLst/>
                <a:latin typeface="Times New Roman" panose="02020603050405020304" pitchFamily="18" charset="0"/>
                <a:ea typeface="Times New Roman" panose="02020603050405020304" pitchFamily="18" charset="0"/>
              </a:rPr>
              <a:t>i</a:t>
            </a:r>
            <a:r>
              <a:rPr lang="en-US" sz="1600" dirty="0">
                <a:effectLst/>
                <a:latin typeface="Times New Roman" panose="02020603050405020304" pitchFamily="18" charset="0"/>
                <a:ea typeface="Times New Roman" panose="02020603050405020304" pitchFamily="18" charset="0"/>
              </a:rPr>
              <a:t> in </a:t>
            </a:r>
            <a:r>
              <a:rPr lang="en-US" sz="1600" dirty="0" err="1">
                <a:effectLst/>
                <a:latin typeface="Times New Roman" panose="02020603050405020304" pitchFamily="18" charset="0"/>
                <a:ea typeface="Times New Roman" panose="02020603050405020304" pitchFamily="18" charset="0"/>
              </a:rPr>
              <a:t>src</a:t>
            </a:r>
            <a:r>
              <a:rPr lang="en-US" sz="16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886762745"/>
      </p:ext>
    </p:extLst>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36</a:t>
            </a:fld>
            <a:endParaRPr lang="en-IN"/>
          </a:p>
        </p:txBody>
      </p:sp>
      <p:pic>
        <p:nvPicPr>
          <p:cNvPr id="7" name="Picture 6">
            <a:extLst>
              <a:ext uri="{FF2B5EF4-FFF2-40B4-BE49-F238E27FC236}">
                <a16:creationId xmlns:a16="http://schemas.microsoft.com/office/drawing/2014/main" id="{88F7189B-2698-3E3D-27CF-F03D9E9F75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716" t="7875" r="37847" b="8204"/>
          <a:stretch/>
        </p:blipFill>
        <p:spPr bwMode="auto">
          <a:xfrm>
            <a:off x="523240" y="1209040"/>
            <a:ext cx="4968240" cy="387096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8E46733-6653-5606-B1FE-95CC17FC22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76" t="3446" b="7219"/>
          <a:stretch/>
        </p:blipFill>
        <p:spPr bwMode="auto">
          <a:xfrm>
            <a:off x="5725160" y="1391920"/>
            <a:ext cx="5821680" cy="32613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5491167"/>
      </p:ext>
    </p:extLst>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430204"/>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TASK-11</a:t>
            </a:r>
            <a:endParaRPr lang="en-IN" sz="1800" dirty="0">
              <a:effectLst/>
              <a:latin typeface="Times New Roman" panose="02020603050405020304" pitchFamily="18" charset="0"/>
              <a:ea typeface="Times New Roman" panose="02020603050405020304" pitchFamily="18" charset="0"/>
            </a:endParaRPr>
          </a:p>
          <a:p>
            <a:pPr algn="just"/>
            <a:r>
              <a:rPr lang="en-US" sz="1800" b="1" dirty="0">
                <a:effectLst/>
                <a:latin typeface="Times New Roman" panose="02020603050405020304" pitchFamily="18" charset="0"/>
                <a:ea typeface="Times New Roman" panose="02020603050405020304" pitchFamily="18" charset="0"/>
              </a:rPr>
              <a:t>Explain pandas applications and list out at least 5 methods of pandas and explain them with example.</a:t>
            </a:r>
            <a:endParaRPr lang="en-IN" sz="1800" dirty="0">
              <a:latin typeface="Times New Roman" panose="02020603050405020304" pitchFamily="18" charset="0"/>
              <a:ea typeface="Times New Roman" panose="02020603050405020304" pitchFamily="18" charset="0"/>
            </a:endParaRPr>
          </a:p>
          <a:p>
            <a:pPr algn="just"/>
            <a:r>
              <a:rPr lang="en-US" sz="1600" b="1" u="sng" dirty="0">
                <a:solidFill>
                  <a:srgbClr val="212529"/>
                </a:solidFill>
                <a:effectLst/>
                <a:latin typeface="Segoe UI" panose="020B0502040204020203" pitchFamily="34" charset="0"/>
                <a:ea typeface="Times New Roman" panose="02020603050405020304" pitchFamily="18" charset="0"/>
              </a:rPr>
              <a:t>Different Applications of Pandas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This list will cover quite a few industries and the sectors where Pandas finds its applications.</a:t>
            </a:r>
            <a:endParaRPr lang="en-IN" sz="1600" dirty="0">
              <a:effectLst/>
              <a:latin typeface="Times New Roman" panose="02020603050405020304" pitchFamily="18" charset="0"/>
              <a:ea typeface="Times New Roman" panose="02020603050405020304" pitchFamily="18" charset="0"/>
            </a:endParaRP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1. Recommendation systems on Online Platforms: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While streaming on any media channel like Netflix or Spotify, we have been surprised by the </a:t>
            </a:r>
            <a:r>
              <a:rPr lang="en-IN" sz="1600" b="1" dirty="0">
                <a:solidFill>
                  <a:srgbClr val="212529"/>
                </a:solidFill>
                <a:effectLst/>
                <a:latin typeface="Segoe UI" panose="020B0502040204020203" pitchFamily="34" charset="0"/>
                <a:ea typeface="Times New Roman" panose="02020603050405020304" pitchFamily="18" charset="0"/>
              </a:rPr>
              <a:t>recommendations</a:t>
            </a:r>
            <a:r>
              <a:rPr lang="en-IN" sz="1600" dirty="0">
                <a:solidFill>
                  <a:srgbClr val="212529"/>
                </a:solidFill>
                <a:effectLst/>
                <a:latin typeface="Segoe UI" panose="020B0502040204020203" pitchFamily="34" charset="0"/>
                <a:ea typeface="Times New Roman" panose="02020603050405020304" pitchFamily="18" charset="0"/>
              </a:rPr>
              <a:t> these sites provide which are almost always close to heart. Well, the magic behind all of this is Deep Learning.</a:t>
            </a:r>
            <a:endParaRPr lang="en-IN" sz="1600"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There are various models set which take different criteria into account and provide recommendations. These systems are one of the most widespread applications of Pandas. In most of these cases, the models are coded in python and pandas is the best library to use when you have handled such data in these models.</a:t>
            </a:r>
            <a:endParaRPr lang="en-IN" sz="1600" dirty="0">
              <a:effectLst/>
              <a:latin typeface="Times New Roman" panose="02020603050405020304" pitchFamily="18" charset="0"/>
              <a:ea typeface="Times New Roman" panose="02020603050405020304" pitchFamily="18" charset="0"/>
            </a:endParaRPr>
          </a:p>
          <a:p>
            <a:r>
              <a:rPr lang="en-US" sz="1600" dirty="0">
                <a:solidFill>
                  <a:srgbClr val="212529"/>
                </a:solidFill>
                <a:effectLst/>
                <a:latin typeface="Segoe UI" panose="020B0502040204020203" pitchFamily="34" charset="0"/>
                <a:ea typeface="Times New Roman" panose="02020603050405020304" pitchFamily="18" charset="0"/>
              </a:rPr>
              <a:t>Pandas </a:t>
            </a:r>
            <a:r>
              <a:rPr lang="en-US" sz="1600" b="1" dirty="0">
                <a:solidFill>
                  <a:srgbClr val="212529"/>
                </a:solidFill>
                <a:effectLst/>
                <a:latin typeface="Segoe UI" panose="020B0502040204020203" pitchFamily="34" charset="0"/>
                <a:ea typeface="Times New Roman" panose="02020603050405020304" pitchFamily="18" charset="0"/>
              </a:rPr>
              <a:t>can handle a large amount of data</a:t>
            </a:r>
            <a:r>
              <a:rPr lang="en-US" sz="1600" dirty="0">
                <a:solidFill>
                  <a:srgbClr val="212529"/>
                </a:solidFill>
                <a:effectLst/>
                <a:latin typeface="Segoe UI" panose="020B0502040204020203" pitchFamily="34" charset="0"/>
                <a:ea typeface="Times New Roman" panose="02020603050405020304" pitchFamily="18" charset="0"/>
              </a:rPr>
              <a:t> which helps it in learning the </a:t>
            </a:r>
            <a:r>
              <a:rPr lang="en-US" sz="1600" dirty="0" err="1">
                <a:solidFill>
                  <a:srgbClr val="212529"/>
                </a:solidFill>
                <a:effectLst/>
                <a:latin typeface="Segoe UI" panose="020B0502040204020203" pitchFamily="34" charset="0"/>
                <a:ea typeface="Times New Roman" panose="02020603050405020304" pitchFamily="18" charset="0"/>
              </a:rPr>
              <a:t>tonnes</a:t>
            </a:r>
            <a:r>
              <a:rPr lang="en-US" sz="1600" dirty="0">
                <a:solidFill>
                  <a:srgbClr val="212529"/>
                </a:solidFill>
                <a:effectLst/>
                <a:latin typeface="Segoe UI" panose="020B0502040204020203" pitchFamily="34" charset="0"/>
                <a:ea typeface="Times New Roman" panose="02020603050405020304" pitchFamily="18" charset="0"/>
              </a:rPr>
              <a:t> of data it requires to build a good recommendation system. Functions like mapping and </a:t>
            </a:r>
            <a:r>
              <a:rPr lang="en-US" sz="1600" dirty="0" err="1">
                <a:solidFill>
                  <a:srgbClr val="212529"/>
                </a:solidFill>
                <a:effectLst/>
                <a:latin typeface="Segoe UI" panose="020B0502040204020203" pitchFamily="34" charset="0"/>
                <a:ea typeface="Times New Roman" panose="02020603050405020304" pitchFamily="18" charset="0"/>
              </a:rPr>
              <a:t>GroupBy</a:t>
            </a:r>
            <a:r>
              <a:rPr lang="en-US" sz="1600" dirty="0">
                <a:solidFill>
                  <a:srgbClr val="212529"/>
                </a:solidFill>
                <a:effectLst/>
                <a:latin typeface="Segoe UI" panose="020B0502040204020203" pitchFamily="34" charset="0"/>
                <a:ea typeface="Times New Roman" panose="02020603050405020304" pitchFamily="18" charset="0"/>
              </a:rPr>
              <a:t> are instrumental in making these recommendation systems workable. </a:t>
            </a:r>
          </a:p>
          <a:p>
            <a:endParaRPr lang="en-US" sz="1600" dirty="0">
              <a:solidFill>
                <a:srgbClr val="212529"/>
              </a:solidFill>
              <a:effectLst/>
              <a:latin typeface="Segoe UI" panose="020B0502040204020203" pitchFamily="34" charset="0"/>
              <a:ea typeface="Times New Roman" panose="02020603050405020304" pitchFamily="18" charset="0"/>
            </a:endParaRPr>
          </a:p>
          <a:p>
            <a:endParaRPr lang="en-IN" sz="1200" dirty="0"/>
          </a:p>
        </p:txBody>
      </p:sp>
    </p:spTree>
    <p:extLst>
      <p:ext uri="{BB962C8B-B14F-4D97-AF65-F5344CB8AC3E}">
        <p14:creationId xmlns:p14="http://schemas.microsoft.com/office/powerpoint/2010/main" val="1496989137"/>
      </p:ext>
    </p:extLst>
  </p:cSld>
  <p:clrMapOvr>
    <a:masterClrMapping/>
  </p:clrMapOvr>
  <p:transition spd="slow">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6752105"/>
          </a:xfrm>
          <a:prstGeom prst="rect">
            <a:avLst/>
          </a:prstGeom>
          <a:noFill/>
        </p:spPr>
        <p:txBody>
          <a:bodyPr wrap="square">
            <a:spAutoFit/>
          </a:bodyPr>
          <a:lstStyle/>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2. Economics: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Data analysis is a constant need for Economics because it's always changing. The data needs to be analysed to create patterns and trends which are then analysed and interpreted to understand how the economy in various sectors is faring, something which is of extreme importance to economists.</a:t>
            </a:r>
          </a:p>
          <a:p>
            <a:pPr algn="just"/>
            <a:r>
              <a:rPr lang="en-IN" sz="1600" dirty="0">
                <a:solidFill>
                  <a:srgbClr val="212529"/>
                </a:solidFill>
                <a:effectLst/>
                <a:latin typeface="Segoe UI" panose="020B0502040204020203" pitchFamily="34" charset="0"/>
                <a:ea typeface="Times New Roman" panose="02020603050405020304" pitchFamily="18" charset="0"/>
              </a:rPr>
              <a:t>A lot of </a:t>
            </a:r>
            <a:r>
              <a:rPr lang="en-IN" sz="1600" b="1" dirty="0">
                <a:solidFill>
                  <a:srgbClr val="212529"/>
                </a:solidFill>
                <a:effectLst/>
                <a:latin typeface="Segoe UI" panose="020B0502040204020203" pitchFamily="34" charset="0"/>
                <a:ea typeface="Times New Roman" panose="02020603050405020304" pitchFamily="18" charset="0"/>
              </a:rPr>
              <a:t>modern-day economists have taken to pandas and python to handle huge datasets</a:t>
            </a:r>
            <a:r>
              <a:rPr lang="en-IN" sz="1600" dirty="0">
                <a:solidFill>
                  <a:srgbClr val="212529"/>
                </a:solidFill>
                <a:effectLst/>
                <a:latin typeface="Segoe UI" panose="020B0502040204020203" pitchFamily="34" charset="0"/>
                <a:ea typeface="Times New Roman" panose="02020603050405020304" pitchFamily="18" charset="0"/>
              </a:rPr>
              <a:t> and </a:t>
            </a:r>
            <a:r>
              <a:rPr lang="en-IN" sz="1600" b="1" dirty="0">
                <a:solidFill>
                  <a:srgbClr val="212529"/>
                </a:solidFill>
                <a:effectLst/>
                <a:latin typeface="Segoe UI" panose="020B0502040204020203" pitchFamily="34" charset="0"/>
                <a:ea typeface="Times New Roman" panose="02020603050405020304" pitchFamily="18" charset="0"/>
              </a:rPr>
              <a:t>interpret that data</a:t>
            </a:r>
            <a:r>
              <a:rPr lang="en-IN" sz="1600" dirty="0">
                <a:solidFill>
                  <a:srgbClr val="212529"/>
                </a:solidFill>
                <a:effectLst/>
                <a:latin typeface="Segoe UI" panose="020B0502040204020203" pitchFamily="34" charset="0"/>
                <a:ea typeface="Times New Roman" panose="02020603050405020304" pitchFamily="18" charset="0"/>
              </a:rPr>
              <a:t>. Pandas have an extensive list of inbuilt tools and functions that make it the efficient package it is.</a:t>
            </a:r>
            <a:endParaRPr lang="en-IN" sz="1600"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Tools like file-handling and data frames are extremely useful to access data and manipulate it to get the results we want. These applications of Pandas has helped Economists all over the world to make breakthroughs and studies they could not do earlier</a:t>
            </a:r>
            <a:r>
              <a:rPr lang="en-IN" sz="1800" dirty="0">
                <a:solidFill>
                  <a:srgbClr val="212529"/>
                </a:solidFill>
                <a:effectLst/>
                <a:latin typeface="Segoe UI" panose="020B0502040204020203" pitchFamily="34" charset="0"/>
                <a:ea typeface="Times New Roman" panose="02020603050405020304" pitchFamily="18" charset="0"/>
              </a:rPr>
              <a:t>.</a:t>
            </a: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3. Neuroscience:</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Understanding how our brains (and consequently the entire nervous system) work has been an unfulfilled wish of doctors since time immemorial because they believe that it will help discover answers to many mysteries that our body holds.</a:t>
            </a:r>
            <a:endParaRPr lang="en-IN" sz="1600"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Machine Learning, driven by the numerous applications of pandas, has helped this field a lot. Once again, pandas' great </a:t>
            </a:r>
            <a:r>
              <a:rPr lang="en-IN" sz="1600" b="1" dirty="0">
                <a:solidFill>
                  <a:srgbClr val="212529"/>
                </a:solidFill>
                <a:effectLst/>
                <a:latin typeface="Segoe UI" panose="020B0502040204020203" pitchFamily="34" charset="0"/>
                <a:ea typeface="Times New Roman" panose="02020603050405020304" pitchFamily="18" charset="0"/>
              </a:rPr>
              <a:t>capability of data manipulation</a:t>
            </a:r>
            <a:r>
              <a:rPr lang="en-IN" sz="1600" dirty="0">
                <a:solidFill>
                  <a:srgbClr val="212529"/>
                </a:solidFill>
                <a:effectLst/>
                <a:latin typeface="Segoe UI" panose="020B0502040204020203" pitchFamily="34" charset="0"/>
                <a:ea typeface="Times New Roman" panose="02020603050405020304" pitchFamily="18" charset="0"/>
              </a:rPr>
              <a:t> has played a huge role. They have helped compile copious amounts of data and analysed it to produce results which are quite significant for neuroscientists.</a:t>
            </a:r>
            <a:endParaRPr lang="en-IN" sz="1600" dirty="0">
              <a:effectLst/>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4056008801"/>
      </p:ext>
    </p:extLst>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39</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277377"/>
          </a:xfrm>
          <a:prstGeom prst="rect">
            <a:avLst/>
          </a:prstGeom>
          <a:noFill/>
        </p:spPr>
        <p:txBody>
          <a:bodyPr wrap="square">
            <a:spAutoFit/>
          </a:bodyPr>
          <a:lstStyle/>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4. Prediction of stocks: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Few things in the world are as volatile as the stock market. This is literally one of the biggest datasets in the world. Although it is almost impossible to predict the changes in stock market, with the correct application of Pandas and some help from a few libraries like </a:t>
            </a:r>
            <a:r>
              <a:rPr lang="en-IN" sz="1600" dirty="0" err="1">
                <a:solidFill>
                  <a:srgbClr val="212529"/>
                </a:solidFill>
                <a:effectLst/>
                <a:latin typeface="Segoe UI" panose="020B0502040204020203" pitchFamily="34" charset="0"/>
                <a:ea typeface="Times New Roman" panose="02020603050405020304" pitchFamily="18" charset="0"/>
              </a:rPr>
              <a:t>MatPlotLib</a:t>
            </a:r>
            <a:r>
              <a:rPr lang="en-IN" sz="1600" dirty="0">
                <a:solidFill>
                  <a:srgbClr val="212529"/>
                </a:solidFill>
                <a:effectLst/>
                <a:latin typeface="Segoe UI" panose="020B0502040204020203" pitchFamily="34" charset="0"/>
                <a:ea typeface="Times New Roman" panose="02020603050405020304" pitchFamily="18" charset="0"/>
              </a:rPr>
              <a:t> and NumPy, you can easily make models which can predict (to a large extent) how the stock market will turn out to be.</a:t>
            </a:r>
            <a:endParaRPr lang="en-IN" sz="1600" dirty="0">
              <a:effectLst/>
              <a:latin typeface="Times New Roman" panose="02020603050405020304" pitchFamily="18" charset="0"/>
              <a:ea typeface="Times New Roman" panose="02020603050405020304" pitchFamily="18" charset="0"/>
            </a:endParaRPr>
          </a:p>
          <a:p>
            <a:pPr algn="just"/>
            <a:r>
              <a:rPr lang="en-US" sz="1600" dirty="0">
                <a:solidFill>
                  <a:srgbClr val="212529"/>
                </a:solidFill>
                <a:effectLst/>
                <a:latin typeface="Segoe UI" panose="020B0502040204020203" pitchFamily="34" charset="0"/>
                <a:ea typeface="Times New Roman" panose="02020603050405020304" pitchFamily="18" charset="0"/>
              </a:rPr>
              <a:t>This is only possible because of the huge datasets we have in terms of the previous </a:t>
            </a:r>
            <a:r>
              <a:rPr lang="en-US" sz="1600" dirty="0" err="1">
                <a:solidFill>
                  <a:srgbClr val="212529"/>
                </a:solidFill>
                <a:effectLst/>
                <a:latin typeface="Segoe UI" panose="020B0502040204020203" pitchFamily="34" charset="0"/>
                <a:ea typeface="Times New Roman" panose="02020603050405020304" pitchFamily="18" charset="0"/>
              </a:rPr>
              <a:t>behaviour</a:t>
            </a:r>
            <a:r>
              <a:rPr lang="en-US" sz="1600" dirty="0">
                <a:solidFill>
                  <a:srgbClr val="212529"/>
                </a:solidFill>
                <a:effectLst/>
                <a:latin typeface="Segoe UI" panose="020B0502040204020203" pitchFamily="34" charset="0"/>
                <a:ea typeface="Times New Roman" panose="02020603050405020304" pitchFamily="18" charset="0"/>
              </a:rPr>
              <a:t> of the stocks which inform the system about their </a:t>
            </a:r>
            <a:r>
              <a:rPr lang="en-US" sz="1600" dirty="0" err="1">
                <a:solidFill>
                  <a:srgbClr val="212529"/>
                </a:solidFill>
                <a:effectLst/>
                <a:latin typeface="Segoe UI" panose="020B0502040204020203" pitchFamily="34" charset="0"/>
                <a:ea typeface="Times New Roman" panose="02020603050405020304" pitchFamily="18" charset="0"/>
              </a:rPr>
              <a:t>behaviour</a:t>
            </a:r>
            <a:r>
              <a:rPr lang="en-US" sz="1600" dirty="0">
                <a:solidFill>
                  <a:srgbClr val="212529"/>
                </a:solidFill>
                <a:effectLst/>
                <a:latin typeface="Segoe UI" panose="020B0502040204020203" pitchFamily="34" charset="0"/>
                <a:ea typeface="Times New Roman" panose="02020603050405020304" pitchFamily="18" charset="0"/>
              </a:rPr>
              <a:t> both individual ad codependently. By learning these </a:t>
            </a:r>
            <a:r>
              <a:rPr lang="en-US" sz="1600" dirty="0" err="1">
                <a:solidFill>
                  <a:srgbClr val="212529"/>
                </a:solidFill>
                <a:effectLst/>
                <a:latin typeface="Segoe UI" panose="020B0502040204020203" pitchFamily="34" charset="0"/>
                <a:ea typeface="Times New Roman" panose="02020603050405020304" pitchFamily="18" charset="0"/>
              </a:rPr>
              <a:t>behaviours</a:t>
            </a:r>
            <a:r>
              <a:rPr lang="en-US" sz="1600" dirty="0">
                <a:solidFill>
                  <a:srgbClr val="212529"/>
                </a:solidFill>
                <a:effectLst/>
                <a:latin typeface="Segoe UI" panose="020B0502040204020203" pitchFamily="34" charset="0"/>
                <a:ea typeface="Times New Roman" panose="02020603050405020304" pitchFamily="18" charset="0"/>
              </a:rPr>
              <a:t> and movements, a good model will be able to predict with quite a bit of accuracy as to what your next move should be.</a:t>
            </a: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5. Advertising:</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With the advent of the 21st century, no field has progressed more than marketing has. Advertising has become more and more personalized. This change has once again been driven by Deep Learning and Machine Learning.</a:t>
            </a:r>
            <a:endParaRPr lang="en-IN" sz="1600" dirty="0">
              <a:effectLst/>
              <a:latin typeface="Times New Roman" panose="02020603050405020304" pitchFamily="18" charset="0"/>
              <a:ea typeface="Times New Roman" panose="02020603050405020304" pitchFamily="18" charset="0"/>
            </a:endParaRP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6. Statistical analysis: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Statistics itself means dealing with loads of data. Hence a library like pandas is able to help in various ways because it basically deals with various forms of data handling and its functions. The basic functions of mean, median, and mode are quite helpful while performing calculations based on statistics. There are loads of other functions in pandas which help you with getting better results in Statistics.</a:t>
            </a:r>
            <a:endParaRPr lang="en-IN" sz="1600" dirty="0">
              <a:effectLst/>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8481191"/>
      </p:ext>
    </p:extLst>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42C8-1F22-4C10-B838-E36A5B68D748}"/>
              </a:ext>
            </a:extLst>
          </p:cNvPr>
          <p:cNvSpPr>
            <a:spLocks noGrp="1"/>
          </p:cNvSpPr>
          <p:nvPr>
            <p:ph type="ctrTitle"/>
          </p:nvPr>
        </p:nvSpPr>
        <p:spPr>
          <a:xfrm>
            <a:off x="4932050" y="2718614"/>
            <a:ext cx="4707250" cy="1420772"/>
          </a:xfrm>
        </p:spPr>
        <p:txBody>
          <a:bodyPr>
            <a:noAutofit/>
          </a:bodyPr>
          <a:lstStyle/>
          <a:p>
            <a:br>
              <a:rPr lang="en-US"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2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CHAPTER:1</a:t>
            </a:r>
            <a:b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INTERNSHIP</a:t>
            </a:r>
            <a:b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CERTIFICATES</a:t>
            </a:r>
            <a:endParaRPr lang="en-IN"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331A0F26-40F5-4890-B6A3-A1A4B4E0A7B2}"/>
              </a:ext>
            </a:extLst>
          </p:cNvPr>
          <p:cNvSpPr>
            <a:spLocks noGrp="1"/>
          </p:cNvSpPr>
          <p:nvPr>
            <p:ph type="sldNum" sz="quarter" idx="12"/>
          </p:nvPr>
        </p:nvSpPr>
        <p:spPr/>
        <p:txBody>
          <a:bodyPr/>
          <a:lstStyle/>
          <a:p>
            <a:fld id="{41E5A00A-5B22-41DD-B372-EBB03CF2EC86}" type="slidenum">
              <a:rPr lang="en-IN" smtClean="0"/>
              <a:pPr/>
              <a:t>4</a:t>
            </a:fld>
            <a:endParaRPr lang="en-IN" dirty="0"/>
          </a:p>
        </p:txBody>
      </p:sp>
      <p:sp>
        <p:nvSpPr>
          <p:cNvPr id="4" name="TextBox 3">
            <a:extLst>
              <a:ext uri="{FF2B5EF4-FFF2-40B4-BE49-F238E27FC236}">
                <a16:creationId xmlns:a16="http://schemas.microsoft.com/office/drawing/2014/main" id="{15A87394-FA76-4433-B050-D6F61952E3B1}"/>
              </a:ext>
            </a:extLst>
          </p:cNvPr>
          <p:cNvSpPr txBox="1"/>
          <p:nvPr/>
        </p:nvSpPr>
        <p:spPr>
          <a:xfrm>
            <a:off x="2489529" y="3570039"/>
            <a:ext cx="720069" cy="923330"/>
          </a:xfrm>
          <a:prstGeom prst="rect">
            <a:avLst/>
          </a:prstGeom>
          <a:noFill/>
        </p:spPr>
        <p:txBody>
          <a:bodyPr wrap="none" rtlCol="0">
            <a:spAutoFit/>
          </a:bodyPr>
          <a:lstStyle/>
          <a:p>
            <a:r>
              <a:rPr lang="en-US" sz="5400" b="1" dirty="0">
                <a:solidFill>
                  <a:schemeClr val="bg1"/>
                </a:solidFill>
                <a:latin typeface="Calibri" panose="020F0502020204030204" pitchFamily="34" charset="0"/>
                <a:cs typeface="Calibri" panose="020F0502020204030204" pitchFamily="34" charset="0"/>
              </a:rPr>
              <a:t>1.</a:t>
            </a:r>
            <a:endParaRPr lang="en-IN"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6824722"/>
      </p:ext>
    </p:extLst>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6514091"/>
          </a:xfrm>
          <a:prstGeom prst="rect">
            <a:avLst/>
          </a:prstGeom>
          <a:noFill/>
        </p:spPr>
        <p:txBody>
          <a:bodyPr wrap="square">
            <a:spAutoFit/>
          </a:bodyPr>
          <a:lstStyle/>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7. Natural Language Processing (NLP):</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A very common buzzword right now, Natural Language Processing or NLP has announced its arrival to the world in style. The main purpose of this concept is to help computers understand the normal human language and the various nuances it possesses. This is quite a difficult task to accomplish, but with pandas at your service along with Scikit-Learn, you can create a basic model for NLP which you can enhance later on. You can use various functions and other libraries to help you out.</a:t>
            </a:r>
            <a:endParaRPr lang="en-IN" sz="1600" dirty="0">
              <a:effectLst/>
              <a:latin typeface="Times New Roman" panose="02020603050405020304" pitchFamily="18" charset="0"/>
              <a:ea typeface="Times New Roman" panose="02020603050405020304" pitchFamily="18" charset="0"/>
            </a:endParaRP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8. Analytics:</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Analytics is everywhere. Whether you want to analyse a website or analyse any other platform, pandas helps you in doing it all. Its efficient data handling capabilities and dynamic data manipulation combined with its amazing visualization capabilities play a huge role in helping it ace this field.</a:t>
            </a:r>
            <a:endParaRPr lang="en-IN" sz="1600" dirty="0">
              <a:effectLst/>
              <a:latin typeface="Times New Roman" panose="02020603050405020304" pitchFamily="18" charset="0"/>
              <a:ea typeface="Times New Roman" panose="02020603050405020304" pitchFamily="18" charset="0"/>
            </a:endParaRPr>
          </a:p>
          <a:p>
            <a:pPr marL="88900" algn="just">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9. Data science:</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Most of the examples we have discussed are a part and parcel of data science. It is a huge umbrella which covers any and every field that deals with the analysis, handling, and manipulation of data. Therefore almost all of pandas applications fall under it.</a:t>
            </a:r>
            <a:endParaRPr lang="en-IN" sz="1600" dirty="0">
              <a:effectLst/>
              <a:latin typeface="Times New Roman" panose="02020603050405020304" pitchFamily="18" charset="0"/>
              <a:ea typeface="Times New Roman" panose="02020603050405020304" pitchFamily="18" charset="0"/>
            </a:endParaRPr>
          </a:p>
          <a:p>
            <a:pPr marL="88900">
              <a:spcBef>
                <a:spcPts val="1875"/>
              </a:spcBef>
              <a:spcAft>
                <a:spcPts val="1875"/>
              </a:spcAft>
            </a:pPr>
            <a:r>
              <a:rPr lang="en-US" sz="1600" b="0" dirty="0">
                <a:solidFill>
                  <a:srgbClr val="212529"/>
                </a:solidFill>
                <a:effectLst/>
                <a:latin typeface="Segoe UI" panose="020B0502040204020203" pitchFamily="34" charset="0"/>
                <a:ea typeface="Times New Roman" panose="02020603050405020304" pitchFamily="18" charset="0"/>
              </a:rPr>
              <a:t>10. Big Data:</a:t>
            </a:r>
            <a:endParaRPr lang="en-IN" sz="1600" b="1" dirty="0">
              <a:effectLst/>
              <a:latin typeface="Times New Roman" panose="02020603050405020304" pitchFamily="18" charset="0"/>
              <a:ea typeface="Times New Roman" panose="02020603050405020304" pitchFamily="18" charset="0"/>
            </a:endParaRPr>
          </a:p>
          <a:p>
            <a:pPr algn="just"/>
            <a:r>
              <a:rPr lang="en-IN" sz="1600" dirty="0">
                <a:solidFill>
                  <a:srgbClr val="212529"/>
                </a:solidFill>
                <a:effectLst/>
                <a:latin typeface="Segoe UI" panose="020B0502040204020203" pitchFamily="34" charset="0"/>
                <a:ea typeface="Times New Roman" panose="02020603050405020304" pitchFamily="18" charset="0"/>
              </a:rPr>
              <a:t>Python has a great link with Spark and Hadoop. Therefore Pandas can work with Big data too.</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1165389890"/>
      </p:ext>
    </p:extLst>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035155"/>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Method-1:</a:t>
            </a:r>
            <a:endParaRPr lang="en-IN" sz="1800" dirty="0">
              <a:effectLst/>
              <a:latin typeface="Times New Roman" panose="02020603050405020304" pitchFamily="18" charset="0"/>
              <a:ea typeface="Times New Roman" panose="02020603050405020304" pitchFamily="18" charset="0"/>
            </a:endParaRPr>
          </a:p>
          <a:p>
            <a:pPr algn="just"/>
            <a:r>
              <a:rPr lang="en-US" sz="1800" dirty="0" err="1">
                <a:effectLst/>
                <a:latin typeface="Times New Roman" panose="02020603050405020304" pitchFamily="18" charset="0"/>
                <a:ea typeface="Times New Roman" panose="02020603050405020304" pitchFamily="18" charset="0"/>
              </a:rPr>
              <a:t>read_csv</a:t>
            </a:r>
            <a:r>
              <a:rPr lang="en-US" sz="1800" dirty="0">
                <a:effectLst/>
                <a:latin typeface="Times New Roman" panose="02020603050405020304" pitchFamily="18" charset="0"/>
                <a:ea typeface="Times New Roman" panose="02020603050405020304" pitchFamily="18" charset="0"/>
              </a:rPr>
              <a:t>(): Reading a CSV using Python's inbuilt module called csv using csv.</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B9FD68FE-BB6C-73BB-BD08-E56B63E39F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680" b="12348"/>
          <a:stretch/>
        </p:blipFill>
        <p:spPr bwMode="auto">
          <a:xfrm>
            <a:off x="1260629" y="1256030"/>
            <a:ext cx="5504180" cy="253746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243A81D-5E81-D22C-FA71-7447E6CC0614}"/>
              </a:ext>
            </a:extLst>
          </p:cNvPr>
          <p:cNvSpPr txBox="1"/>
          <p:nvPr/>
        </p:nvSpPr>
        <p:spPr>
          <a:xfrm>
            <a:off x="1260628" y="3931074"/>
            <a:ext cx="9152877" cy="843821"/>
          </a:xfrm>
          <a:prstGeom prst="rect">
            <a:avLst/>
          </a:prstGeom>
          <a:noFill/>
        </p:spPr>
        <p:txBody>
          <a:bodyPr wrap="square">
            <a:spAutoFit/>
          </a:bodyPr>
          <a:lstStyle/>
          <a:p>
            <a:pPr algn="just">
              <a:spcBef>
                <a:spcPts val="50"/>
              </a:spcBef>
            </a:pPr>
            <a:r>
              <a:rPr lang="en-US" sz="1600" b="1" u="sng" dirty="0">
                <a:effectLst/>
                <a:latin typeface="Times New Roman" panose="02020603050405020304" pitchFamily="18" charset="0"/>
                <a:ea typeface="Times New Roman" panose="02020603050405020304" pitchFamily="18" charset="0"/>
              </a:rPr>
              <a:t>Method-2:</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US" sz="1600" dirty="0" err="1">
                <a:effectLst/>
                <a:latin typeface="Times New Roman" panose="02020603050405020304" pitchFamily="18" charset="0"/>
                <a:ea typeface="Times New Roman" panose="02020603050405020304" pitchFamily="18" charset="0"/>
              </a:rPr>
              <a:t>DataFrame</a:t>
            </a:r>
            <a:r>
              <a:rPr lang="en-US" sz="1600" dirty="0">
                <a:effectLst/>
                <a:latin typeface="Times New Roman" panose="02020603050405020304" pitchFamily="18" charset="0"/>
                <a:ea typeface="Times New Roman" panose="02020603050405020304" pitchFamily="18" charset="0"/>
              </a:rPr>
              <a:t>() function is used to create a </a:t>
            </a:r>
            <a:r>
              <a:rPr lang="en-US" sz="1600" dirty="0" err="1">
                <a:effectLst/>
                <a:latin typeface="Times New Roman" panose="02020603050405020304" pitchFamily="18" charset="0"/>
                <a:ea typeface="Times New Roman" panose="02020603050405020304" pitchFamily="18" charset="0"/>
              </a:rPr>
              <a:t>dataframe</a:t>
            </a:r>
            <a:r>
              <a:rPr lang="en-US" sz="1600" dirty="0">
                <a:effectLst/>
                <a:latin typeface="Times New Roman" panose="02020603050405020304" pitchFamily="18" charset="0"/>
                <a:ea typeface="Times New Roman" panose="02020603050405020304" pitchFamily="18" charset="0"/>
              </a:rPr>
              <a:t> in Pandas. The syntax of creating </a:t>
            </a:r>
            <a:r>
              <a:rPr lang="en-US" sz="1600" dirty="0" err="1">
                <a:effectLst/>
                <a:latin typeface="Times New Roman" panose="02020603050405020304" pitchFamily="18" charset="0"/>
                <a:ea typeface="Times New Roman" panose="02020603050405020304" pitchFamily="18" charset="0"/>
              </a:rPr>
              <a:t>dataframe</a:t>
            </a:r>
            <a:r>
              <a:rPr lang="en-US" sz="1600" dirty="0">
                <a:effectLst/>
                <a:latin typeface="Times New Roman" panose="02020603050405020304" pitchFamily="18" charset="0"/>
                <a:ea typeface="Times New Roman" panose="02020603050405020304" pitchFamily="18" charset="0"/>
              </a:rPr>
              <a:t> is: </a:t>
            </a:r>
            <a:r>
              <a:rPr lang="en-US" sz="1600" dirty="0" err="1">
                <a:effectLst/>
                <a:latin typeface="Times New Roman" panose="02020603050405020304" pitchFamily="18" charset="0"/>
                <a:ea typeface="Times New Roman" panose="02020603050405020304" pitchFamily="18" charset="0"/>
              </a:rPr>
              <a:t>pandas.DataFrame</a:t>
            </a:r>
            <a:r>
              <a:rPr lang="en-US" sz="1600" dirty="0">
                <a:effectLst/>
                <a:latin typeface="Times New Roman" panose="02020603050405020304" pitchFamily="18" charset="0"/>
                <a:ea typeface="Times New Roman" panose="02020603050405020304" pitchFamily="18" charset="0"/>
              </a:rPr>
              <a:t>(data, index, columns).</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28428911"/>
      </p:ext>
    </p:extLst>
  </p:cSld>
  <p:clrMapOvr>
    <a:masterClrMapping/>
  </p:clrMapOvr>
  <p:transition spd="slow">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42</a:t>
            </a:fld>
            <a:endParaRPr lang="en-IN"/>
          </a:p>
        </p:txBody>
      </p:sp>
      <p:pic>
        <p:nvPicPr>
          <p:cNvPr id="5" name="Picture 4">
            <a:extLst>
              <a:ext uri="{FF2B5EF4-FFF2-40B4-BE49-F238E27FC236}">
                <a16:creationId xmlns:a16="http://schemas.microsoft.com/office/drawing/2014/main" id="{7C160870-6BA8-AC98-5B80-938E425C28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301" b="6471"/>
          <a:stretch/>
        </p:blipFill>
        <p:spPr bwMode="auto">
          <a:xfrm>
            <a:off x="1007427" y="437832"/>
            <a:ext cx="5503545" cy="273113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0130794-4D16-AD31-2FD6-69917FA8D7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76" b="25780"/>
          <a:stretch/>
        </p:blipFill>
        <p:spPr bwMode="auto">
          <a:xfrm>
            <a:off x="1007427" y="3689034"/>
            <a:ext cx="5503545" cy="2010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567790"/>
      </p:ext>
    </p:extLst>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43</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190069"/>
          </a:xfrm>
          <a:prstGeom prst="rect">
            <a:avLst/>
          </a:prstGeom>
          <a:noFill/>
        </p:spPr>
        <p:txBody>
          <a:bodyPr wrap="square">
            <a:spAutoFit/>
          </a:bodyPr>
          <a:lstStyle/>
          <a:p>
            <a:pPr algn="just">
              <a:spcBef>
                <a:spcPts val="50"/>
              </a:spcBef>
            </a:pPr>
            <a:r>
              <a:rPr lang="en-US" sz="1600" b="1" u="sng" dirty="0">
                <a:effectLst/>
                <a:latin typeface="Times New Roman" panose="02020603050405020304" pitchFamily="18" charset="0"/>
                <a:ea typeface="Times New Roman" panose="02020603050405020304" pitchFamily="18" charset="0"/>
              </a:rPr>
              <a:t>Method-3:</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IN" sz="1600" dirty="0" err="1">
                <a:effectLst/>
                <a:latin typeface="Times New Roman" panose="02020603050405020304" pitchFamily="18" charset="0"/>
                <a:ea typeface="Times New Roman" panose="02020603050405020304" pitchFamily="18" charset="0"/>
              </a:rPr>
              <a:t>DataFrame.shape</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IN" sz="1600" dirty="0">
                <a:effectLst/>
                <a:latin typeface="Times New Roman" panose="02020603050405020304" pitchFamily="18" charset="0"/>
                <a:ea typeface="Times New Roman" panose="02020603050405020304" pitchFamily="18" charset="0"/>
              </a:rPr>
              <a:t>Return a tuple representing the dimensionality of the </a:t>
            </a:r>
            <a:r>
              <a:rPr lang="en-IN" sz="1600" dirty="0" err="1">
                <a:effectLst/>
                <a:latin typeface="Times New Roman" panose="02020603050405020304" pitchFamily="18" charset="0"/>
                <a:ea typeface="Times New Roman" panose="02020603050405020304" pitchFamily="18" charset="0"/>
              </a:rPr>
              <a:t>DataFrame</a:t>
            </a:r>
            <a:r>
              <a:rPr lang="en-IN" sz="1600" dirty="0">
                <a:effectLst/>
                <a:latin typeface="Times New Roman" panose="02020603050405020304" pitchFamily="18" charset="0"/>
                <a:ea typeface="Times New Roman" panose="02020603050405020304" pitchFamily="18" charset="0"/>
              </a:rPr>
              <a:t>.</a:t>
            </a: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913AF276-8D46-1C9F-70C4-C03CBB3BFD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446" b="22382"/>
          <a:stretch/>
        </p:blipFill>
        <p:spPr bwMode="auto">
          <a:xfrm>
            <a:off x="1260629" y="1436687"/>
            <a:ext cx="5504180" cy="176974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9F6BF94-9914-A83C-36FC-5974CBE2D010}"/>
              </a:ext>
            </a:extLst>
          </p:cNvPr>
          <p:cNvSpPr txBox="1"/>
          <p:nvPr/>
        </p:nvSpPr>
        <p:spPr>
          <a:xfrm>
            <a:off x="1260629" y="3338223"/>
            <a:ext cx="9468331" cy="1090042"/>
          </a:xfrm>
          <a:prstGeom prst="rect">
            <a:avLst/>
          </a:prstGeom>
          <a:noFill/>
        </p:spPr>
        <p:txBody>
          <a:bodyPr wrap="square">
            <a:spAutoFit/>
          </a:bodyPr>
          <a:lstStyle/>
          <a:p>
            <a:pPr algn="just">
              <a:spcBef>
                <a:spcPts val="50"/>
              </a:spcBef>
            </a:pPr>
            <a:r>
              <a:rPr lang="en-US" sz="1600" b="1" u="sng" dirty="0">
                <a:effectLst/>
                <a:latin typeface="Times New Roman" panose="02020603050405020304" pitchFamily="18" charset="0"/>
                <a:ea typeface="Times New Roman" panose="02020603050405020304" pitchFamily="18" charset="0"/>
              </a:rPr>
              <a:t>Method-4:</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US" sz="1600" dirty="0">
                <a:effectLst/>
                <a:latin typeface="Times New Roman" panose="02020603050405020304" pitchFamily="18" charset="0"/>
                <a:ea typeface="Times New Roman" panose="02020603050405020304" pitchFamily="18" charset="0"/>
              </a:rPr>
              <a:t>info(): The info() method </a:t>
            </a:r>
            <a:r>
              <a:rPr lang="en-US" sz="1600" b="1" dirty="0">
                <a:effectLst/>
                <a:latin typeface="Times New Roman" panose="02020603050405020304" pitchFamily="18" charset="0"/>
                <a:ea typeface="Times New Roman" panose="02020603050405020304" pitchFamily="18" charset="0"/>
              </a:rPr>
              <a:t>prints information about the </a:t>
            </a:r>
            <a:r>
              <a:rPr lang="en-US" sz="1600" b="1" dirty="0" err="1">
                <a:effectLst/>
                <a:latin typeface="Times New Roman" panose="02020603050405020304" pitchFamily="18" charset="0"/>
                <a:ea typeface="Times New Roman" panose="02020603050405020304" pitchFamily="18" charset="0"/>
              </a:rPr>
              <a:t>DataFrame</a:t>
            </a:r>
            <a:r>
              <a:rPr lang="en-US" sz="1600" dirty="0">
                <a:effectLst/>
                <a:latin typeface="Times New Roman" panose="02020603050405020304" pitchFamily="18" charset="0"/>
                <a:ea typeface="Times New Roman" panose="02020603050405020304" pitchFamily="18" charset="0"/>
              </a:rPr>
              <a:t>. The information contains the number of columns, column labels, column data types, memory usage, range index, and the number of cells in each column (non-null values).</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1FB75C7C-9813-6D62-BC3D-382C48D597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116" b="23704"/>
          <a:stretch/>
        </p:blipFill>
        <p:spPr bwMode="auto">
          <a:xfrm>
            <a:off x="1260629" y="4427855"/>
            <a:ext cx="5504180" cy="19869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2223323"/>
      </p:ext>
    </p:extLst>
  </p:cSld>
  <p:clrMapOvr>
    <a:masterClrMapping/>
  </p:clrMapOvr>
  <p:transition spd="slow">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44</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992579"/>
          </a:xfrm>
          <a:prstGeom prst="rect">
            <a:avLst/>
          </a:prstGeom>
          <a:noFill/>
        </p:spPr>
        <p:txBody>
          <a:bodyPr wrap="square">
            <a:spAutoFit/>
          </a:bodyPr>
          <a:lstStyle/>
          <a:p>
            <a:pPr algn="just">
              <a:spcBef>
                <a:spcPts val="50"/>
              </a:spcBef>
            </a:pPr>
            <a:r>
              <a:rPr lang="en-US" sz="1600" b="1" u="sng" dirty="0">
                <a:effectLst/>
                <a:latin typeface="Times New Roman" panose="02020603050405020304" pitchFamily="18" charset="0"/>
                <a:ea typeface="Times New Roman" panose="02020603050405020304" pitchFamily="18" charset="0"/>
              </a:rPr>
              <a:t>Method-5:</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US" sz="1600" dirty="0" err="1">
                <a:effectLst/>
                <a:latin typeface="Times New Roman" panose="02020603050405020304" pitchFamily="18" charset="0"/>
                <a:ea typeface="Times New Roman" panose="02020603050405020304" pitchFamily="18" charset="0"/>
              </a:rPr>
              <a:t>to_csv</a:t>
            </a:r>
            <a:r>
              <a:rPr lang="en-US" sz="1600" dirty="0">
                <a:effectLst/>
                <a:latin typeface="Times New Roman" panose="02020603050405020304" pitchFamily="18" charset="0"/>
                <a:ea typeface="Times New Roman" panose="02020603050405020304" pitchFamily="18" charset="0"/>
              </a:rPr>
              <a:t>() function to </a:t>
            </a:r>
            <a:r>
              <a:rPr lang="en-US" sz="1600" b="1" dirty="0">
                <a:effectLst/>
                <a:latin typeface="Times New Roman" panose="02020603050405020304" pitchFamily="18" charset="0"/>
                <a:ea typeface="Times New Roman" panose="02020603050405020304" pitchFamily="18" charset="0"/>
              </a:rPr>
              <a:t>convert the given Series object into a comma separated format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C8DFAFB0-C976-00B9-665B-7F2A73356F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98" b="10254"/>
          <a:stretch/>
        </p:blipFill>
        <p:spPr bwMode="auto">
          <a:xfrm>
            <a:off x="1260629" y="1233487"/>
            <a:ext cx="5503545" cy="233870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02F3C36-3EE9-9883-92D1-16300E5C7E4A}"/>
              </a:ext>
            </a:extLst>
          </p:cNvPr>
          <p:cNvSpPr txBox="1"/>
          <p:nvPr/>
        </p:nvSpPr>
        <p:spPr>
          <a:xfrm>
            <a:off x="1260629" y="3788834"/>
            <a:ext cx="9578822" cy="843821"/>
          </a:xfrm>
          <a:prstGeom prst="rect">
            <a:avLst/>
          </a:prstGeom>
          <a:noFill/>
        </p:spPr>
        <p:txBody>
          <a:bodyPr wrap="square">
            <a:spAutoFit/>
          </a:bodyPr>
          <a:lstStyle/>
          <a:p>
            <a:pPr algn="just">
              <a:spcBef>
                <a:spcPts val="50"/>
              </a:spcBef>
            </a:pPr>
            <a:r>
              <a:rPr lang="en-US" sz="1600" b="1" u="sng" dirty="0">
                <a:effectLst/>
                <a:latin typeface="Times New Roman" panose="02020603050405020304" pitchFamily="18" charset="0"/>
                <a:ea typeface="Times New Roman" panose="02020603050405020304" pitchFamily="18" charset="0"/>
              </a:rPr>
              <a:t>Method-6:</a:t>
            </a:r>
            <a:endParaRPr lang="en-IN" sz="1600" dirty="0">
              <a:effectLst/>
              <a:latin typeface="Times New Roman" panose="02020603050405020304" pitchFamily="18" charset="0"/>
              <a:ea typeface="Times New Roman" panose="02020603050405020304" pitchFamily="18" charset="0"/>
            </a:endParaRPr>
          </a:p>
          <a:p>
            <a:pPr algn="just">
              <a:spcBef>
                <a:spcPts val="50"/>
              </a:spcBef>
            </a:pPr>
            <a:r>
              <a:rPr lang="en-US" sz="1600" dirty="0">
                <a:solidFill>
                  <a:srgbClr val="222222"/>
                </a:solidFill>
                <a:effectLst/>
                <a:latin typeface="Times New Roman" panose="02020603050405020304" pitchFamily="18" charset="0"/>
                <a:ea typeface="Times New Roman" panose="02020603050405020304" pitchFamily="18" charset="0"/>
              </a:rPr>
              <a:t>This approach is one of the simplest methods of converting a list into a set. All you need is to use the set() constructor and pass the list as an argument.</a:t>
            </a:r>
            <a:r>
              <a:rPr lang="en-US" sz="1600" dirty="0">
                <a:solidFill>
                  <a:srgbClr val="222222"/>
                </a:solidFill>
                <a:effectLst/>
                <a:latin typeface="Karla" pitchFamily="2"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20E57A79-D7FF-8C7D-B18B-30F482D49F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79" b="61327"/>
          <a:stretch/>
        </p:blipFill>
        <p:spPr bwMode="auto">
          <a:xfrm>
            <a:off x="1261899" y="5197475"/>
            <a:ext cx="5502275" cy="854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071993"/>
      </p:ext>
    </p:extLst>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45</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398332"/>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DAY-5</a:t>
            </a:r>
            <a:endParaRPr lang="en-IN" sz="2000" dirty="0">
              <a:latin typeface="Times New Roman" panose="02020603050405020304" pitchFamily="18" charset="0"/>
              <a:ea typeface="Times New Roman" panose="02020603050405020304" pitchFamily="18" charset="0"/>
            </a:endParaRPr>
          </a:p>
          <a:p>
            <a:pPr algn="just"/>
            <a:r>
              <a:rPr lang="en-US" sz="1800" b="1" u="sng" dirty="0">
                <a:effectLst/>
                <a:latin typeface="Times New Roman" panose="02020603050405020304" pitchFamily="18" charset="0"/>
                <a:ea typeface="Times New Roman" panose="02020603050405020304" pitchFamily="18" charset="0"/>
              </a:rPr>
              <a:t>TASK-12</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Convert multiple Series to </a:t>
            </a:r>
            <a:r>
              <a:rPr lang="en-US" sz="1800" b="1" dirty="0" err="1">
                <a:effectLst/>
                <a:latin typeface="Times New Roman" panose="02020603050405020304" pitchFamily="18" charset="0"/>
                <a:ea typeface="Times New Roman" panose="02020603050405020304" pitchFamily="18" charset="0"/>
              </a:rPr>
              <a:t>Dataframe</a:t>
            </a:r>
            <a:r>
              <a:rPr lang="en-US" sz="1800" b="1" dirty="0">
                <a:effectLst/>
                <a:latin typeface="Times New Roman" panose="02020603050405020304" pitchFamily="18" charset="0"/>
                <a:ea typeface="Times New Roman" panose="02020603050405020304" pitchFamily="18" charset="0"/>
              </a:rPr>
              <a:t> and find the shape and datatype of each column.</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D90AE130-644F-E2F6-D53E-8CBDE76587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2" t="9477" r="9945" b="9863"/>
          <a:stretch/>
        </p:blipFill>
        <p:spPr bwMode="auto">
          <a:xfrm>
            <a:off x="1260629" y="1657350"/>
            <a:ext cx="5875020" cy="4076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7072182"/>
      </p:ext>
    </p:extLst>
  </p:cSld>
  <p:clrMapOvr>
    <a:masterClrMapping/>
  </p:clrMapOvr>
  <p:transition spd="slow">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2560701"/>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DAY-6</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TASK-13</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List out and explain </a:t>
            </a:r>
            <a:r>
              <a:rPr lang="en-US" sz="1800" b="1" dirty="0" err="1">
                <a:effectLst/>
                <a:latin typeface="Times New Roman" panose="02020603050405020304" pitchFamily="18" charset="0"/>
                <a:ea typeface="Times New Roman" panose="02020603050405020304" pitchFamily="18" charset="0"/>
              </a:rPr>
              <a:t>atleast</a:t>
            </a:r>
            <a:r>
              <a:rPr lang="en-US" sz="1800" b="1" dirty="0">
                <a:effectLst/>
                <a:latin typeface="Times New Roman" panose="02020603050405020304" pitchFamily="18" charset="0"/>
                <a:ea typeface="Times New Roman" panose="02020603050405020304" pitchFamily="18" charset="0"/>
              </a:rPr>
              <a:t> five functions of </a:t>
            </a:r>
            <a:r>
              <a:rPr lang="en-US" sz="1800" b="1" dirty="0" err="1">
                <a:effectLst/>
                <a:latin typeface="Times New Roman" panose="02020603050405020304" pitchFamily="18" charset="0"/>
                <a:ea typeface="Times New Roman" panose="02020603050405020304" pitchFamily="18" charset="0"/>
              </a:rPr>
              <a:t>numpy</a:t>
            </a:r>
            <a:r>
              <a:rPr lang="en-US" sz="1800" b="1" dirty="0">
                <a:effectLst/>
                <a:latin typeface="Times New Roman" panose="02020603050405020304" pitchFamily="18" charset="0"/>
                <a:ea typeface="Times New Roman" panose="02020603050405020304" pitchFamily="18" charset="0"/>
              </a:rPr>
              <a:t> and matplotlib with practical examples.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latin typeface="Times New Roman" panose="02020603050405020304" pitchFamily="18" charset="0"/>
              <a:ea typeface="Times New Roman" panose="02020603050405020304" pitchFamily="18" charset="0"/>
            </a:endParaRPr>
          </a:p>
          <a:p>
            <a:pPr algn="just"/>
            <a:r>
              <a:rPr lang="en-US" sz="1600" dirty="0" err="1">
                <a:effectLst/>
                <a:latin typeface="Times New Roman" panose="02020603050405020304" pitchFamily="18" charset="0"/>
                <a:ea typeface="Times New Roman" panose="02020603050405020304" pitchFamily="18" charset="0"/>
              </a:rPr>
              <a:t>numpy</a:t>
            </a:r>
            <a:r>
              <a:rPr lang="en-US" sz="1600" dirty="0">
                <a:effectLst/>
                <a:latin typeface="Times New Roman" panose="02020603050405020304" pitchFamily="18" charset="0"/>
                <a:ea typeface="Times New Roman" panose="02020603050405020304" pitchFamily="18" charset="0"/>
              </a:rPr>
              <a:t> functions-</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1)</a:t>
            </a:r>
            <a:r>
              <a:rPr lang="en-US" sz="1600" u="sng" dirty="0">
                <a:effectLst/>
                <a:latin typeface="Times New Roman" panose="02020603050405020304" pitchFamily="18" charset="0"/>
                <a:ea typeface="Times New Roman" panose="02020603050405020304" pitchFamily="18" charset="0"/>
              </a:rPr>
              <a:t>array</a:t>
            </a:r>
            <a:r>
              <a:rPr lang="en-US" sz="1600" dirty="0">
                <a:effectLst/>
                <a:latin typeface="Times New Roman" panose="02020603050405020304" pitchFamily="18" charset="0"/>
                <a:ea typeface="Times New Roman" panose="02020603050405020304" pitchFamily="18" charset="0"/>
              </a:rPr>
              <a:t>-</a:t>
            </a:r>
            <a:r>
              <a:rPr lang="en-US" sz="1600" dirty="0">
                <a:solidFill>
                  <a:srgbClr val="000000"/>
                </a:solidFill>
                <a:effectLst/>
                <a:latin typeface="Verdana" panose="020B0604030504040204" pitchFamily="34"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NumPy is used to work with arrays. The array object in NumPy is called </a:t>
            </a:r>
            <a:r>
              <a:rPr lang="en-IN" sz="1600" dirty="0" err="1">
                <a:effectLst/>
                <a:latin typeface="Times New Roman" panose="02020603050405020304" pitchFamily="18" charset="0"/>
                <a:ea typeface="Times New Roman" panose="02020603050405020304" pitchFamily="18" charset="0"/>
              </a:rPr>
              <a:t>ndarray</a:t>
            </a:r>
            <a:r>
              <a:rPr lang="en-IN" sz="1600" dirty="0">
                <a:effectLst/>
                <a:latin typeface="Times New Roman" panose="02020603050405020304" pitchFamily="18" charset="0"/>
                <a:ea typeface="Times New Roman" panose="02020603050405020304" pitchFamily="18" charset="0"/>
              </a:rPr>
              <a:t>.</a:t>
            </a:r>
          </a:p>
          <a:p>
            <a:r>
              <a:rPr lang="en-IN" sz="1600" dirty="0">
                <a:effectLst/>
                <a:latin typeface="Times New Roman" panose="02020603050405020304" pitchFamily="18" charset="0"/>
                <a:ea typeface="Times New Roman" panose="02020603050405020304" pitchFamily="18" charset="0"/>
              </a:rPr>
              <a:t>We can create a NumPy </a:t>
            </a:r>
            <a:r>
              <a:rPr lang="en-IN" sz="1600" dirty="0" err="1">
                <a:effectLst/>
                <a:latin typeface="Times New Roman" panose="02020603050405020304" pitchFamily="18" charset="0"/>
                <a:ea typeface="Times New Roman" panose="02020603050405020304" pitchFamily="18" charset="0"/>
              </a:rPr>
              <a:t>ndarray</a:t>
            </a:r>
            <a:r>
              <a:rPr lang="en-IN" sz="1600" dirty="0">
                <a:effectLst/>
                <a:latin typeface="Times New Roman" panose="02020603050405020304" pitchFamily="18" charset="0"/>
                <a:ea typeface="Times New Roman" panose="02020603050405020304" pitchFamily="18" charset="0"/>
              </a:rPr>
              <a:t> object by using the array() function</a:t>
            </a:r>
            <a:endParaRPr lang="en-IN" sz="1200" dirty="0"/>
          </a:p>
        </p:txBody>
      </p:sp>
      <p:pic>
        <p:nvPicPr>
          <p:cNvPr id="5" name="Picture 4">
            <a:extLst>
              <a:ext uri="{FF2B5EF4-FFF2-40B4-BE49-F238E27FC236}">
                <a16:creationId xmlns:a16="http://schemas.microsoft.com/office/drawing/2014/main" id="{06B8685A-9AB4-9B93-A4BB-D74A7F6B3B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438" t="25271" r="13761" b="61671"/>
          <a:stretch/>
        </p:blipFill>
        <p:spPr bwMode="auto">
          <a:xfrm>
            <a:off x="1348740" y="2956560"/>
            <a:ext cx="4747260" cy="47244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6035C70-9D49-D894-5FC4-9BBF6EEEF22D}"/>
              </a:ext>
            </a:extLst>
          </p:cNvPr>
          <p:cNvSpPr txBox="1"/>
          <p:nvPr/>
        </p:nvSpPr>
        <p:spPr>
          <a:xfrm>
            <a:off x="1260628" y="3685317"/>
            <a:ext cx="8340571" cy="584775"/>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2)</a:t>
            </a:r>
            <a:r>
              <a:rPr lang="en-US" sz="1600" u="sng" dirty="0">
                <a:effectLst/>
                <a:latin typeface="Times New Roman" panose="02020603050405020304" pitchFamily="18" charset="0"/>
                <a:ea typeface="Times New Roman" panose="02020603050405020304" pitchFamily="18" charset="0"/>
              </a:rPr>
              <a:t>shape</a:t>
            </a:r>
            <a:r>
              <a:rPr lang="en-US" sz="1600" dirty="0">
                <a:effectLst/>
                <a:latin typeface="Times New Roman" panose="02020603050405020304" pitchFamily="18" charset="0"/>
                <a:ea typeface="Times New Roman" panose="02020603050405020304" pitchFamily="18" charset="0"/>
              </a:rPr>
              <a:t>-</a:t>
            </a:r>
            <a:r>
              <a:rPr lang="en-US" sz="1600" b="1" dirty="0">
                <a:effectLst/>
                <a:latin typeface="Times New Roman" panose="02020603050405020304" pitchFamily="18" charset="0"/>
                <a:ea typeface="Times New Roman" panose="02020603050405020304" pitchFamily="18" charset="0"/>
              </a:rPr>
              <a:t>NumPy</a:t>
            </a:r>
            <a:r>
              <a:rPr lang="en-US" sz="1600" dirty="0">
                <a:effectLst/>
                <a:latin typeface="Times New Roman" panose="02020603050405020304" pitchFamily="18" charset="0"/>
                <a:ea typeface="Times New Roman" panose="02020603050405020304" pitchFamily="18" charset="0"/>
              </a:rPr>
              <a:t> arrays have an attribute called </a:t>
            </a:r>
            <a:r>
              <a:rPr lang="en-US" sz="1600" b="1" dirty="0">
                <a:effectLst/>
                <a:latin typeface="Times New Roman" panose="02020603050405020304" pitchFamily="18" charset="0"/>
                <a:ea typeface="Times New Roman" panose="02020603050405020304" pitchFamily="18" charset="0"/>
              </a:rPr>
              <a:t>shape</a:t>
            </a:r>
            <a:r>
              <a:rPr lang="en-US" sz="1600" dirty="0">
                <a:effectLst/>
                <a:latin typeface="Times New Roman" panose="02020603050405020304" pitchFamily="18" charset="0"/>
                <a:ea typeface="Times New Roman" panose="02020603050405020304" pitchFamily="18" charset="0"/>
              </a:rPr>
              <a:t> that returns a tuple with each index having the number of corresponding elements.</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3D7876F3-1234-758D-05CC-D204E20E25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91" t="37908" r="11274" b="53247"/>
          <a:stretch/>
        </p:blipFill>
        <p:spPr bwMode="auto">
          <a:xfrm>
            <a:off x="1348740" y="4470529"/>
            <a:ext cx="4968240" cy="32004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4D9F8D7-B11F-17E5-CF87-EA0CC2610B11}"/>
              </a:ext>
            </a:extLst>
          </p:cNvPr>
          <p:cNvSpPr txBox="1"/>
          <p:nvPr/>
        </p:nvSpPr>
        <p:spPr>
          <a:xfrm>
            <a:off x="1188720" y="4991006"/>
            <a:ext cx="9032240" cy="929485"/>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3)</a:t>
            </a:r>
            <a:r>
              <a:rPr lang="en-US" sz="1600" u="sng" dirty="0">
                <a:effectLst/>
                <a:latin typeface="Times New Roman" panose="02020603050405020304" pitchFamily="18" charset="0"/>
                <a:ea typeface="Times New Roman" panose="02020603050405020304" pitchFamily="18" charset="0"/>
              </a:rPr>
              <a:t>reshape</a:t>
            </a:r>
            <a:r>
              <a:rPr lang="en-US" sz="1600" dirty="0">
                <a:effectLst/>
                <a:latin typeface="Times New Roman" panose="02020603050405020304" pitchFamily="18" charset="0"/>
                <a:ea typeface="Times New Roman" panose="02020603050405020304" pitchFamily="18" charset="0"/>
              </a:rPr>
              <a:t>-</a:t>
            </a:r>
            <a:r>
              <a:rPr lang="en-US" sz="1600" dirty="0">
                <a:solidFill>
                  <a:srgbClr val="000000"/>
                </a:solidFill>
                <a:effectLst/>
                <a:latin typeface="Verdana" panose="020B0604030504040204" pitchFamily="34"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Reshaping means changing the shape of an array.</a:t>
            </a:r>
          </a:p>
          <a:p>
            <a:pPr algn="just"/>
            <a:r>
              <a:rPr lang="en-IN" sz="1600" dirty="0">
                <a:effectLst/>
                <a:latin typeface="Times New Roman" panose="02020603050405020304" pitchFamily="18" charset="0"/>
                <a:ea typeface="Times New Roman" panose="02020603050405020304" pitchFamily="18" charset="0"/>
              </a:rPr>
              <a:t>The shape of an array is the number of elements in each dimension.</a:t>
            </a:r>
          </a:p>
          <a:p>
            <a:pPr algn="just"/>
            <a:r>
              <a:rPr lang="en-IN" sz="1600" dirty="0">
                <a:effectLst/>
                <a:latin typeface="Times New Roman" panose="02020603050405020304" pitchFamily="18" charset="0"/>
                <a:ea typeface="Times New Roman" panose="02020603050405020304" pitchFamily="18" charset="0"/>
              </a:rPr>
              <a:t>By reshaping we can add or remove dimensions or change number of elements in each dimension.</a:t>
            </a:r>
          </a:p>
        </p:txBody>
      </p:sp>
    </p:spTree>
    <p:extLst>
      <p:ext uri="{BB962C8B-B14F-4D97-AF65-F5344CB8AC3E}">
        <p14:creationId xmlns:p14="http://schemas.microsoft.com/office/powerpoint/2010/main" val="1721162319"/>
      </p:ext>
    </p:extLst>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33534"/>
          </a:xfrm>
          <a:prstGeom prst="rect">
            <a:avLst/>
          </a:prstGeom>
          <a:noFill/>
        </p:spPr>
        <p:txBody>
          <a:bodyPr wrap="square">
            <a:spAutoFit/>
          </a:bodyPr>
          <a:lstStyle/>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0E6C6255-1DBF-8998-675E-13D93377B0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320" t="41910" r="13524" b="43980"/>
          <a:stretch/>
        </p:blipFill>
        <p:spPr bwMode="auto">
          <a:xfrm>
            <a:off x="1260629" y="686362"/>
            <a:ext cx="4770120" cy="51054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89C4D16-2FFE-E732-8EC5-C673B2E02EAD}"/>
              </a:ext>
            </a:extLst>
          </p:cNvPr>
          <p:cNvSpPr txBox="1"/>
          <p:nvPr/>
        </p:nvSpPr>
        <p:spPr>
          <a:xfrm>
            <a:off x="1260628" y="1563669"/>
            <a:ext cx="9305771" cy="338554"/>
          </a:xfrm>
          <a:prstGeom prst="rect">
            <a:avLst/>
          </a:prstGeom>
          <a:noFill/>
        </p:spPr>
        <p:txBody>
          <a:bodyPr wrap="square">
            <a:spAutoFit/>
          </a:bodyPr>
          <a:lstStyle/>
          <a:p>
            <a:r>
              <a:rPr lang="en-US" sz="1600" dirty="0">
                <a:effectLst/>
                <a:latin typeface="Times New Roman" panose="02020603050405020304" pitchFamily="18" charset="0"/>
                <a:ea typeface="Times New Roman" panose="02020603050405020304" pitchFamily="18" charset="0"/>
              </a:rPr>
              <a:t>4)</a:t>
            </a:r>
            <a:r>
              <a:rPr lang="en-US" sz="1600" u="sng" dirty="0">
                <a:effectLst/>
                <a:latin typeface="Times New Roman" panose="02020603050405020304" pitchFamily="18" charset="0"/>
                <a:ea typeface="Times New Roman" panose="02020603050405020304" pitchFamily="18" charset="0"/>
              </a:rPr>
              <a:t>mean</a:t>
            </a:r>
            <a:r>
              <a:rPr lang="en-US" sz="1600" dirty="0">
                <a:effectLst/>
                <a:latin typeface="Times New Roman" panose="02020603050405020304" pitchFamily="18" charset="0"/>
                <a:ea typeface="Times New Roman" panose="02020603050405020304" pitchFamily="18" charset="0"/>
              </a:rPr>
              <a:t>-Compute the arithmetic mean (average) of the given data (array elements) along the specified axis</a:t>
            </a:r>
            <a:endParaRPr lang="en-IN" sz="1600" dirty="0"/>
          </a:p>
        </p:txBody>
      </p:sp>
      <p:pic>
        <p:nvPicPr>
          <p:cNvPr id="8" name="Picture 7">
            <a:extLst>
              <a:ext uri="{FF2B5EF4-FFF2-40B4-BE49-F238E27FC236}">
                <a16:creationId xmlns:a16="http://schemas.microsoft.com/office/drawing/2014/main" id="{38C2DFEA-EBCB-91D6-9548-AFA4BA7A58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46" t="66550" r="12694" b="23341"/>
          <a:stretch/>
        </p:blipFill>
        <p:spPr bwMode="auto">
          <a:xfrm>
            <a:off x="1260628" y="2229883"/>
            <a:ext cx="4853940" cy="36576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220C5E8-80C8-C19B-68F2-0C150E7100A3}"/>
              </a:ext>
            </a:extLst>
          </p:cNvPr>
          <p:cNvSpPr txBox="1"/>
          <p:nvPr/>
        </p:nvSpPr>
        <p:spPr>
          <a:xfrm>
            <a:off x="1260628" y="2923303"/>
            <a:ext cx="9072092" cy="338554"/>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5)</a:t>
            </a:r>
            <a:r>
              <a:rPr lang="en-US" sz="1600" u="sng" dirty="0">
                <a:effectLst/>
                <a:latin typeface="Times New Roman" panose="02020603050405020304" pitchFamily="18" charset="0"/>
                <a:ea typeface="Times New Roman" panose="02020603050405020304" pitchFamily="18" charset="0"/>
              </a:rPr>
              <a:t>zeros</a:t>
            </a:r>
            <a:r>
              <a:rPr lang="en-US" sz="1600" dirty="0">
                <a:effectLst/>
                <a:latin typeface="Times New Roman" panose="02020603050405020304" pitchFamily="18" charset="0"/>
                <a:ea typeface="Times New Roman" panose="02020603050405020304" pitchFamily="18" charset="0"/>
              </a:rPr>
              <a:t>()-The </a:t>
            </a:r>
            <a:r>
              <a:rPr lang="en-US" sz="1600" b="1" dirty="0" err="1">
                <a:effectLst/>
                <a:latin typeface="Times New Roman" panose="02020603050405020304" pitchFamily="18" charset="0"/>
                <a:ea typeface="Times New Roman" panose="02020603050405020304" pitchFamily="18" charset="0"/>
              </a:rPr>
              <a:t>numpy.zeros</a:t>
            </a:r>
            <a:r>
              <a:rPr lang="en-US" sz="1600" b="1"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function returns a new array of given shape and type, with zeros. </a:t>
            </a:r>
            <a:endParaRPr lang="en-IN" sz="16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758BA3E5-1D89-2ED7-D149-CFD77563F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38" t="31590" r="13761" b="57037"/>
          <a:stretch/>
        </p:blipFill>
        <p:spPr bwMode="auto">
          <a:xfrm>
            <a:off x="1367308" y="3631963"/>
            <a:ext cx="4747260" cy="411480"/>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B6DFBE9-4BCF-A93F-9770-FD1C7AABC0ED}"/>
              </a:ext>
            </a:extLst>
          </p:cNvPr>
          <p:cNvSpPr txBox="1"/>
          <p:nvPr/>
        </p:nvSpPr>
        <p:spPr>
          <a:xfrm>
            <a:off x="1260628" y="4282937"/>
            <a:ext cx="6096000" cy="1175706"/>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Matplotlib functions-</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742950" lvl="1" indent="-285750" algn="just">
              <a:buFont typeface="Arial" panose="020B0604020202020204" pitchFamily="34" charset="0"/>
              <a:buChar char="•"/>
            </a:pPr>
            <a:r>
              <a:rPr lang="en-IN" sz="1600" u="sng" dirty="0" err="1">
                <a:effectLst/>
                <a:latin typeface="Times New Roman" panose="02020603050405020304" pitchFamily="18" charset="0"/>
                <a:ea typeface="Times New Roman" panose="02020603050405020304" pitchFamily="18" charset="0"/>
              </a:rPr>
              <a:t>matplotlib.pyplot.ylabel</a:t>
            </a:r>
            <a:r>
              <a:rPr lang="en-IN" sz="1600" b="1" dirty="0">
                <a:effectLst/>
                <a:latin typeface="Times New Roman" panose="02020603050405020304" pitchFamily="18" charset="0"/>
                <a:ea typeface="Times New Roman" panose="02020603050405020304" pitchFamily="18" charset="0"/>
              </a:rPr>
              <a:t>()-</a:t>
            </a:r>
            <a:r>
              <a:rPr lang="en-IN" sz="1600" dirty="0">
                <a:effectLst/>
                <a:latin typeface="Times New Roman" panose="02020603050405020304" pitchFamily="18" charset="0"/>
                <a:ea typeface="Times New Roman" panose="02020603050405020304" pitchFamily="18" charset="0"/>
              </a:rPr>
              <a:t>This function sets the label for the y-axis of the plot</a:t>
            </a:r>
            <a:r>
              <a:rPr lang="en-IN" sz="1200" dirty="0">
                <a:effectLst/>
                <a:latin typeface="Times New Roman" panose="02020603050405020304" pitchFamily="18" charset="0"/>
                <a:ea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3089823"/>
      </p:ext>
    </p:extLst>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33534"/>
          </a:xfrm>
          <a:prstGeom prst="rect">
            <a:avLst/>
          </a:prstGeom>
          <a:noFill/>
        </p:spPr>
        <p:txBody>
          <a:bodyPr wrap="square">
            <a:spAutoFit/>
          </a:bodyPr>
          <a:lstStyle/>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F943B696-ED98-110C-1CCE-0F3961BCC8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83" t="41277" r="13998" b="18287"/>
          <a:stretch/>
        </p:blipFill>
        <p:spPr bwMode="auto">
          <a:xfrm>
            <a:off x="995680" y="411480"/>
            <a:ext cx="4754880" cy="146304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F36B8E55-0B36-DB18-3C97-4A35D002DB03}"/>
              </a:ext>
            </a:extLst>
          </p:cNvPr>
          <p:cNvSpPr txBox="1"/>
          <p:nvPr/>
        </p:nvSpPr>
        <p:spPr>
          <a:xfrm>
            <a:off x="497839" y="2097038"/>
            <a:ext cx="10341611" cy="584775"/>
          </a:xfrm>
          <a:prstGeom prst="rect">
            <a:avLst/>
          </a:prstGeom>
          <a:noFill/>
        </p:spPr>
        <p:txBody>
          <a:bodyPr wrap="square">
            <a:spAutoFit/>
          </a:bodyPr>
          <a:lstStyle/>
          <a:p>
            <a:pPr marL="742950" lvl="1" indent="-285750" algn="just">
              <a:buFont typeface="Arial" panose="020B0604020202020204" pitchFamily="34" charset="0"/>
              <a:buChar char="•"/>
            </a:pPr>
            <a:r>
              <a:rPr lang="en-IN" sz="1600" u="sng" dirty="0">
                <a:effectLst/>
                <a:latin typeface="Times New Roman" panose="02020603050405020304" pitchFamily="18" charset="0"/>
                <a:ea typeface="Times New Roman" panose="02020603050405020304" pitchFamily="18" charset="0"/>
              </a:rPr>
              <a:t>axis-</a:t>
            </a:r>
            <a:r>
              <a:rPr lang="en-US" sz="1600" b="1" dirty="0">
                <a:effectLst/>
                <a:latin typeface="Times New Roman" panose="02020603050405020304" pitchFamily="18" charset="0"/>
                <a:ea typeface="Times New Roman" panose="02020603050405020304" pitchFamily="18" charset="0"/>
              </a:rPr>
              <a:t>Axes object is the region of the image with the data space</a:t>
            </a:r>
            <a:r>
              <a:rPr lang="en-US" sz="1600" dirty="0">
                <a:effectLst/>
                <a:latin typeface="Times New Roman" panose="02020603050405020304" pitchFamily="18" charset="0"/>
                <a:ea typeface="Times New Roman" panose="02020603050405020304" pitchFamily="18" charset="0"/>
              </a:rPr>
              <a:t>. A given figure can contain many Axes, but a given Axes object can only be in one Figure. The Axes contains two (or three in the case of 3D) Axis objects.</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05C8265F-E845-BBB5-66ED-5752AEB5F5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86" t="25061" r="14235" b="35556"/>
          <a:stretch/>
        </p:blipFill>
        <p:spPr bwMode="auto">
          <a:xfrm>
            <a:off x="1012824" y="2782991"/>
            <a:ext cx="4655820" cy="142494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14050EFE-6DA8-61FB-30EC-57A20301C891}"/>
              </a:ext>
            </a:extLst>
          </p:cNvPr>
          <p:cNvSpPr txBox="1"/>
          <p:nvPr/>
        </p:nvSpPr>
        <p:spPr>
          <a:xfrm>
            <a:off x="599440" y="4384824"/>
            <a:ext cx="10119360" cy="584775"/>
          </a:xfrm>
          <a:prstGeom prst="rect">
            <a:avLst/>
          </a:prstGeom>
          <a:noFill/>
        </p:spPr>
        <p:txBody>
          <a:bodyPr wrap="square">
            <a:spAutoFit/>
          </a:bodyPr>
          <a:lstStyle/>
          <a:p>
            <a:pPr marL="742950" lvl="1" indent="-285750" algn="just">
              <a:buFont typeface="Arial" panose="020B0604020202020204" pitchFamily="34" charset="0"/>
              <a:buChar char="•"/>
            </a:pPr>
            <a:r>
              <a:rPr lang="en-US" sz="1600" u="sng" dirty="0">
                <a:effectLst/>
                <a:latin typeface="Times New Roman" panose="02020603050405020304" pitchFamily="18" charset="0"/>
                <a:ea typeface="Times New Roman" panose="02020603050405020304" pitchFamily="18" charset="0"/>
              </a:rPr>
              <a:t>subplot</a:t>
            </a:r>
            <a:r>
              <a:rPr lang="en-US" sz="1600" dirty="0">
                <a:effectLst/>
                <a:latin typeface="Times New Roman" panose="02020603050405020304" pitchFamily="18" charset="0"/>
                <a:ea typeface="Times New Roman" panose="02020603050405020304" pitchFamily="18" charset="0"/>
              </a:rPr>
              <a:t>()-</a:t>
            </a:r>
            <a:r>
              <a:rPr lang="en-US" sz="1600" b="1" dirty="0">
                <a:effectLst/>
                <a:latin typeface="Times New Roman" panose="02020603050405020304" pitchFamily="18" charset="0"/>
                <a:ea typeface="Times New Roman" panose="02020603050405020304" pitchFamily="18" charset="0"/>
              </a:rPr>
              <a:t>subplot()</a:t>
            </a:r>
            <a:r>
              <a:rPr lang="en-US" sz="1600" dirty="0">
                <a:effectLst/>
                <a:latin typeface="Times New Roman" panose="02020603050405020304" pitchFamily="18" charset="0"/>
                <a:ea typeface="Times New Roman" panose="02020603050405020304" pitchFamily="18" charset="0"/>
              </a:rPr>
              <a:t> function adds subplot to a current figure at the specified grid position.  It is similar to the subplots() function however unlike subplots() it adds one subplot at a time.</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2378800"/>
      </p:ext>
    </p:extLst>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49</a:t>
            </a:fld>
            <a:endParaRPr lang="en-IN"/>
          </a:p>
        </p:txBody>
      </p:sp>
      <p:pic>
        <p:nvPicPr>
          <p:cNvPr id="5" name="Picture 4">
            <a:extLst>
              <a:ext uri="{FF2B5EF4-FFF2-40B4-BE49-F238E27FC236}">
                <a16:creationId xmlns:a16="http://schemas.microsoft.com/office/drawing/2014/main" id="{022C1B98-7C0F-41DB-8D38-EDEED67C34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439" t="24640" r="13998" b="16181"/>
          <a:stretch/>
        </p:blipFill>
        <p:spPr bwMode="auto">
          <a:xfrm>
            <a:off x="854710" y="474765"/>
            <a:ext cx="4732020" cy="214122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28F7A0A-B3FA-8A68-947A-98A9EE8301E1}"/>
              </a:ext>
            </a:extLst>
          </p:cNvPr>
          <p:cNvSpPr txBox="1"/>
          <p:nvPr/>
        </p:nvSpPr>
        <p:spPr>
          <a:xfrm>
            <a:off x="955040" y="2692906"/>
            <a:ext cx="9763760" cy="830997"/>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4)</a:t>
            </a:r>
            <a:r>
              <a:rPr lang="en-US" sz="1600" u="sng" dirty="0">
                <a:effectLst/>
                <a:latin typeface="Times New Roman" panose="02020603050405020304" pitchFamily="18" charset="0"/>
                <a:ea typeface="Times New Roman" panose="02020603050405020304" pitchFamily="18" charset="0"/>
              </a:rPr>
              <a:t>scatter</a:t>
            </a:r>
            <a:r>
              <a:rPr lang="en-US" sz="1600" dirty="0">
                <a:effectLst/>
                <a:latin typeface="Times New Roman" panose="02020603050405020304" pitchFamily="18" charset="0"/>
                <a:ea typeface="Times New Roman" panose="02020603050405020304" pitchFamily="18" charset="0"/>
              </a:rPr>
              <a:t>-Scatter plots are used to observe relationship between variables and uses dots to represent the relationship between them. The </a:t>
            </a:r>
            <a:r>
              <a:rPr lang="en-US" sz="1600" b="1" dirty="0">
                <a:effectLst/>
                <a:latin typeface="Times New Roman" panose="02020603050405020304" pitchFamily="18" charset="0"/>
                <a:ea typeface="Times New Roman" panose="02020603050405020304" pitchFamily="18" charset="0"/>
              </a:rPr>
              <a:t>scatter()</a:t>
            </a:r>
            <a:r>
              <a:rPr lang="en-US" sz="1600" dirty="0">
                <a:effectLst/>
                <a:latin typeface="Times New Roman" panose="02020603050405020304" pitchFamily="18" charset="0"/>
                <a:ea typeface="Times New Roman" panose="02020603050405020304" pitchFamily="18" charset="0"/>
              </a:rPr>
              <a:t> method in the matplotlib library is used to draw a scatter plot. Scatter plots are widely used to represent relation among variables and how change in one affects the other. </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F9BD8E67-D24C-460F-969D-7A9A2BF13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01" t="39593" r="14116" b="6072"/>
          <a:stretch/>
        </p:blipFill>
        <p:spPr bwMode="auto">
          <a:xfrm>
            <a:off x="1087120" y="3685540"/>
            <a:ext cx="4739640" cy="1965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9597672"/>
      </p:ext>
    </p:extLst>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7C7614-C5B8-4CFD-8089-401EF0575EF1}"/>
              </a:ext>
            </a:extLst>
          </p:cNvPr>
          <p:cNvSpPr txBox="1"/>
          <p:nvPr/>
        </p:nvSpPr>
        <p:spPr>
          <a:xfrm>
            <a:off x="2144056" y="529745"/>
            <a:ext cx="7903888" cy="849143"/>
          </a:xfrm>
          <a:prstGeom prst="rect">
            <a:avLst/>
          </a:prstGeom>
          <a:noFill/>
        </p:spPr>
        <p:txBody>
          <a:bodyPr wrap="square" rtlCol="0">
            <a:spAutoFit/>
          </a:bodyPr>
          <a:lstStyle/>
          <a:p>
            <a:pPr algn="just">
              <a:lnSpc>
                <a:spcPct val="115000"/>
              </a:lnSpc>
            </a:pPr>
            <a:r>
              <a:rPr lang="en-US" sz="1600" b="1" dirty="0">
                <a:effectLst/>
                <a:latin typeface="Times New Roman" panose="02020603050405020304" pitchFamily="18" charset="0"/>
                <a:ea typeface="Times New Roman" panose="02020603050405020304" pitchFamily="18" charset="0"/>
              </a:rPr>
              <a:t>Joining Certificate :</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endParaRPr lang="en-IN"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846E950-4436-4855-8B7A-1F8473D852BB}"/>
              </a:ext>
            </a:extLst>
          </p:cNvPr>
          <p:cNvSpPr>
            <a:spLocks noGrp="1"/>
          </p:cNvSpPr>
          <p:nvPr>
            <p:ph type="sldNum" sz="quarter" idx="12"/>
          </p:nvPr>
        </p:nvSpPr>
        <p:spPr/>
        <p:txBody>
          <a:bodyPr/>
          <a:lstStyle/>
          <a:p>
            <a:fld id="{9E159A74-5383-4DEF-B0EB-E4482EF1CEF5}" type="slidenum">
              <a:rPr lang="en-IN" smtClean="0"/>
              <a:pPr/>
              <a:t>5</a:t>
            </a:fld>
            <a:endParaRPr lang="en-IN"/>
          </a:p>
        </p:txBody>
      </p:sp>
      <p:pic>
        <p:nvPicPr>
          <p:cNvPr id="5" name="Picture 4">
            <a:extLst>
              <a:ext uri="{FF2B5EF4-FFF2-40B4-BE49-F238E27FC236}">
                <a16:creationId xmlns:a16="http://schemas.microsoft.com/office/drawing/2014/main" id="{6D3FC05D-DD4A-C5FC-5332-375B09DF13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722" t="19068" r="40791" b="13585"/>
          <a:stretch/>
        </p:blipFill>
        <p:spPr bwMode="auto">
          <a:xfrm>
            <a:off x="3238817" y="932154"/>
            <a:ext cx="5714365" cy="59639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8413563"/>
      </p:ext>
    </p:extLst>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50469" y="319595"/>
            <a:ext cx="9152878" cy="671979"/>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5)</a:t>
            </a:r>
            <a:r>
              <a:rPr lang="en-US" sz="1600" u="sng" dirty="0">
                <a:effectLst/>
                <a:latin typeface="Times New Roman" panose="02020603050405020304" pitchFamily="18" charset="0"/>
                <a:ea typeface="Times New Roman" panose="02020603050405020304" pitchFamily="18" charset="0"/>
              </a:rPr>
              <a:t>bar</a:t>
            </a:r>
            <a:r>
              <a:rPr lang="en-US" sz="1600" dirty="0">
                <a:effectLst/>
                <a:latin typeface="Times New Roman" panose="02020603050405020304" pitchFamily="18" charset="0"/>
                <a:ea typeface="Times New Roman" panose="02020603050405020304" pitchFamily="18" charset="0"/>
              </a:rPr>
              <a:t>()-The function creates a bar plot bounded with a rectangle depending on the given parameters.</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DF10AF9D-DF06-7D9C-426D-F988193370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53" t="36855" r="13288" b="22709"/>
          <a:stretch/>
        </p:blipFill>
        <p:spPr bwMode="auto">
          <a:xfrm>
            <a:off x="1250469" y="945854"/>
            <a:ext cx="4853940" cy="1463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1522386"/>
      </p:ext>
    </p:extLst>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40309" y="319595"/>
            <a:ext cx="9152878" cy="1398332"/>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DAY-7</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TASK-14</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Download and use the </a:t>
            </a:r>
            <a:r>
              <a:rPr lang="en-US" sz="1600" b="1" dirty="0" err="1">
                <a:effectLst/>
                <a:latin typeface="Times New Roman" panose="02020603050405020304" pitchFamily="18" charset="0"/>
                <a:ea typeface="Times New Roman" panose="02020603050405020304" pitchFamily="18" charset="0"/>
              </a:rPr>
              <a:t>nltk</a:t>
            </a:r>
            <a:r>
              <a:rPr lang="en-US" sz="1600" b="1" dirty="0">
                <a:effectLst/>
                <a:latin typeface="Times New Roman" panose="02020603050405020304" pitchFamily="18" charset="0"/>
                <a:ea typeface="Times New Roman" panose="02020603050405020304" pitchFamily="18" charset="0"/>
              </a:rPr>
              <a:t> packages and corpus data with example.</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807A1E60-B795-5644-7B86-A42511773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56" r="1893" b="5019"/>
          <a:stretch/>
        </p:blipFill>
        <p:spPr bwMode="auto">
          <a:xfrm>
            <a:off x="1240309" y="1427797"/>
            <a:ext cx="6011545" cy="3108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5805900"/>
      </p:ext>
    </p:extLst>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52</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33534"/>
          </a:xfrm>
          <a:prstGeom prst="rect">
            <a:avLst/>
          </a:prstGeom>
          <a:noFill/>
        </p:spPr>
        <p:txBody>
          <a:bodyPr wrap="square">
            <a:spAutoFit/>
          </a:bodyPr>
          <a:lstStyle/>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C60D8F0F-F51A-3AC2-1058-18863A0FD8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65" r="7386" b="4809"/>
          <a:stretch/>
        </p:blipFill>
        <p:spPr bwMode="auto">
          <a:xfrm>
            <a:off x="729932" y="492760"/>
            <a:ext cx="5956935" cy="310896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17AD02E-FA1F-CF8A-8A0D-9FC6D43E3F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25" r="8247" b="4808"/>
          <a:stretch/>
        </p:blipFill>
        <p:spPr bwMode="auto">
          <a:xfrm>
            <a:off x="729932" y="3652520"/>
            <a:ext cx="5901690" cy="3139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2185135"/>
      </p:ext>
    </p:extLst>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53</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33534"/>
          </a:xfrm>
          <a:prstGeom prst="rect">
            <a:avLst/>
          </a:prstGeom>
          <a:noFill/>
        </p:spPr>
        <p:txBody>
          <a:bodyPr wrap="square">
            <a:spAutoFit/>
          </a:bodyPr>
          <a:lstStyle/>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9B244F07-B440-02BB-7B5D-00E0FFEB31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791" r="6847" b="5651"/>
          <a:stretch/>
        </p:blipFill>
        <p:spPr bwMode="auto">
          <a:xfrm>
            <a:off x="692150" y="319595"/>
            <a:ext cx="5991860" cy="31318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229D7FE-8803-CC58-7AED-D661B4275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213" r="6851" b="5020"/>
          <a:stretch/>
        </p:blipFill>
        <p:spPr bwMode="auto">
          <a:xfrm>
            <a:off x="692150" y="3451415"/>
            <a:ext cx="5991860" cy="3139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1107049"/>
      </p:ext>
    </p:extLst>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54</a:t>
            </a:fld>
            <a:endParaRPr lang="en-IN"/>
          </a:p>
        </p:txBody>
      </p:sp>
      <p:pic>
        <p:nvPicPr>
          <p:cNvPr id="5" name="Picture 4">
            <a:extLst>
              <a:ext uri="{FF2B5EF4-FFF2-40B4-BE49-F238E27FC236}">
                <a16:creationId xmlns:a16="http://schemas.microsoft.com/office/drawing/2014/main" id="{0627B7D6-238E-EEEE-C843-0091281AB9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3" r="6417" b="4387"/>
          <a:stretch/>
        </p:blipFill>
        <p:spPr bwMode="auto">
          <a:xfrm>
            <a:off x="922020" y="319595"/>
            <a:ext cx="6019800" cy="31623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70DC20F-2F7E-8C69-F648-1BC864FBC7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02" r="8678" b="5862"/>
          <a:stretch/>
        </p:blipFill>
        <p:spPr bwMode="auto">
          <a:xfrm>
            <a:off x="922020" y="3481895"/>
            <a:ext cx="5873750" cy="3116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7523215"/>
      </p:ext>
    </p:extLst>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55</a:t>
            </a:fld>
            <a:endParaRPr lang="en-IN"/>
          </a:p>
        </p:txBody>
      </p:sp>
      <p:pic>
        <p:nvPicPr>
          <p:cNvPr id="5" name="Picture 4">
            <a:extLst>
              <a:ext uri="{FF2B5EF4-FFF2-40B4-BE49-F238E27FC236}">
                <a16:creationId xmlns:a16="http://schemas.microsoft.com/office/drawing/2014/main" id="{0738A78F-1402-396B-50F4-492D02A1A6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687" r="1678" b="7547"/>
          <a:stretch/>
        </p:blipFill>
        <p:spPr bwMode="auto">
          <a:xfrm>
            <a:off x="842644" y="756474"/>
            <a:ext cx="6828155" cy="38358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5388010"/>
      </p:ext>
    </p:extLst>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035155"/>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TASK-15</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 tokenization, stemming, lemmatization and frequency distribution from corpus data.</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5ACE2AB9-8CC6-24C3-BD10-8F9CE797B7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762" r="6202" b="23657"/>
          <a:stretch/>
        </p:blipFill>
        <p:spPr bwMode="auto">
          <a:xfrm>
            <a:off x="1433512" y="1212215"/>
            <a:ext cx="6033135" cy="197485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288D581-9BDC-A89B-FE90-4EEC711A6EBF}"/>
              </a:ext>
            </a:extLst>
          </p:cNvPr>
          <p:cNvSpPr txBox="1"/>
          <p:nvPr/>
        </p:nvSpPr>
        <p:spPr>
          <a:xfrm>
            <a:off x="1351280" y="3259723"/>
            <a:ext cx="5933440" cy="338554"/>
          </a:xfrm>
          <a:prstGeom prst="rect">
            <a:avLst/>
          </a:prstGeom>
          <a:noFill/>
        </p:spPr>
        <p:txBody>
          <a:bodyPr wrap="square">
            <a:spAutoFit/>
          </a:bodyPr>
          <a:lstStyle/>
          <a:p>
            <a:r>
              <a:rPr lang="en-US" sz="1600" b="1" u="sng" dirty="0">
                <a:effectLst/>
                <a:latin typeface="Times New Roman" panose="02020603050405020304" pitchFamily="18" charset="0"/>
                <a:ea typeface="Times New Roman" panose="02020603050405020304" pitchFamily="18" charset="0"/>
              </a:rPr>
              <a:t>Tokenization-</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254925E7-97EF-4591-513E-2AF7BB020F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341" r="6209" b="28396"/>
          <a:stretch/>
        </p:blipFill>
        <p:spPr bwMode="auto">
          <a:xfrm>
            <a:off x="1351280" y="3670935"/>
            <a:ext cx="6033135" cy="1746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4293590"/>
      </p:ext>
    </p:extLst>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697627"/>
          </a:xfrm>
          <a:prstGeom prst="rect">
            <a:avLst/>
          </a:prstGeom>
          <a:noFill/>
        </p:spPr>
        <p:txBody>
          <a:bodyPr wrap="square">
            <a:spAutoFit/>
          </a:bodyPr>
          <a:lstStyle/>
          <a:p>
            <a:pPr marL="88900" algn="just">
              <a:spcBef>
                <a:spcPts val="430"/>
              </a:spcBef>
            </a:pPr>
            <a:r>
              <a:rPr lang="en-US" sz="1600" b="1" u="sng" dirty="0">
                <a:effectLst/>
                <a:latin typeface="Times New Roman" panose="02020603050405020304" pitchFamily="18" charset="0"/>
                <a:ea typeface="Times New Roman" panose="02020603050405020304" pitchFamily="18" charset="0"/>
              </a:rPr>
              <a:t>Stemming-</a:t>
            </a:r>
            <a:endParaRPr lang="en-IN" sz="16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27E06885-AED0-E43C-2A58-592D425FE2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534" r="6209" b="27343"/>
          <a:stretch/>
        </p:blipFill>
        <p:spPr bwMode="auto">
          <a:xfrm>
            <a:off x="1392872" y="668408"/>
            <a:ext cx="6033135" cy="188595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5AEC8DF-7FD5-AF67-E467-69EEF5850CEA}"/>
              </a:ext>
            </a:extLst>
          </p:cNvPr>
          <p:cNvSpPr txBox="1"/>
          <p:nvPr/>
        </p:nvSpPr>
        <p:spPr>
          <a:xfrm>
            <a:off x="1330007" y="2733894"/>
            <a:ext cx="6096000" cy="338554"/>
          </a:xfrm>
          <a:prstGeom prst="rect">
            <a:avLst/>
          </a:prstGeom>
          <a:noFill/>
        </p:spPr>
        <p:txBody>
          <a:bodyPr wrap="square">
            <a:spAutoFit/>
          </a:bodyPr>
          <a:lstStyle/>
          <a:p>
            <a:r>
              <a:rPr lang="en-US" sz="1600" b="1" u="sng" dirty="0">
                <a:effectLst/>
                <a:latin typeface="Times New Roman" panose="02020603050405020304" pitchFamily="18" charset="0"/>
                <a:ea typeface="Times New Roman" panose="02020603050405020304" pitchFamily="18" charset="0"/>
              </a:rPr>
              <a:t>Lemmatization-</a:t>
            </a:r>
            <a:endParaRPr lang="en-IN"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50E22F6E-44CA-9EE1-2936-E9773B3BAA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587" r="7404" b="27869"/>
          <a:stretch/>
        </p:blipFill>
        <p:spPr bwMode="auto">
          <a:xfrm>
            <a:off x="1392872" y="3072448"/>
            <a:ext cx="5956300" cy="182880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2D7E1224-6AA5-78EC-29FF-6544D4836B20}"/>
              </a:ext>
            </a:extLst>
          </p:cNvPr>
          <p:cNvSpPr txBox="1"/>
          <p:nvPr/>
        </p:nvSpPr>
        <p:spPr>
          <a:xfrm>
            <a:off x="1323022" y="4939130"/>
            <a:ext cx="6096000" cy="338554"/>
          </a:xfrm>
          <a:prstGeom prst="rect">
            <a:avLst/>
          </a:prstGeom>
          <a:noFill/>
        </p:spPr>
        <p:txBody>
          <a:bodyPr wrap="square">
            <a:spAutoFit/>
          </a:bodyPr>
          <a:lstStyle/>
          <a:p>
            <a:r>
              <a:rPr lang="en-US" sz="1600" b="1" u="sng" dirty="0">
                <a:effectLst/>
                <a:latin typeface="Times New Roman" panose="02020603050405020304" pitchFamily="18" charset="0"/>
                <a:ea typeface="Times New Roman" panose="02020603050405020304" pitchFamily="18" charset="0"/>
              </a:rPr>
              <a:t>Frequency Distribution-</a:t>
            </a:r>
            <a:endParaRPr lang="en-IN" sz="16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CAD4FEBA-6ACF-9B05-574F-3454411A28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219" r="8195" b="52966"/>
          <a:stretch/>
        </p:blipFill>
        <p:spPr bwMode="auto">
          <a:xfrm>
            <a:off x="1392872" y="5487452"/>
            <a:ext cx="5905500" cy="825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9519765"/>
      </p:ext>
    </p:extLst>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227072"/>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DAY-8</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TASK-16</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Explanation TF </a:t>
            </a:r>
            <a:r>
              <a:rPr lang="en-US" sz="1800" b="1" dirty="0" err="1">
                <a:effectLst/>
                <a:latin typeface="Times New Roman" panose="02020603050405020304" pitchFamily="18" charset="0"/>
                <a:ea typeface="Times New Roman" panose="02020603050405020304" pitchFamily="18" charset="0"/>
              </a:rPr>
              <a:t>IDf</a:t>
            </a:r>
            <a:r>
              <a:rPr lang="en-US" sz="1800" b="1" dirty="0">
                <a:effectLst/>
                <a:latin typeface="Times New Roman" panose="02020603050405020304" pitchFamily="18" charset="0"/>
                <a:ea typeface="Times New Roman" panose="02020603050405020304" pitchFamily="18" charset="0"/>
              </a:rPr>
              <a:t> Text Vectorization with equation and example.</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IN" sz="1600" b="1" dirty="0">
                <a:effectLst/>
                <a:latin typeface="Times New Roman" panose="02020603050405020304" pitchFamily="18" charset="0"/>
                <a:ea typeface="Times New Roman" panose="02020603050405020304" pitchFamily="18" charset="0"/>
              </a:rPr>
              <a:t>Text Vectorization: Term Frequency — Inverse Document Frequency (TFIDF)</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A technique for converting text into finite length vectors. Bag of words (</a:t>
            </a:r>
            <a:r>
              <a:rPr lang="en-IN" sz="1600" dirty="0" err="1">
                <a:effectLst/>
                <a:latin typeface="Times New Roman" panose="02020603050405020304" pitchFamily="18" charset="0"/>
                <a:ea typeface="Times New Roman" panose="02020603050405020304" pitchFamily="18" charset="0"/>
              </a:rPr>
              <a:t>BoW</a:t>
            </a:r>
            <a:r>
              <a:rPr lang="en-IN" sz="1600" dirty="0">
                <a:effectLst/>
                <a:latin typeface="Times New Roman" panose="02020603050405020304" pitchFamily="18" charset="0"/>
                <a:ea typeface="Times New Roman" panose="02020603050405020304" pitchFamily="18" charset="0"/>
              </a:rPr>
              <a:t>) converts the text into a feature vector by counting the occurrence of words in a document. It is not considering the importance of words. </a:t>
            </a:r>
            <a:r>
              <a:rPr lang="en-IN" sz="1600" b="1" dirty="0">
                <a:effectLst/>
                <a:latin typeface="Times New Roman" panose="02020603050405020304" pitchFamily="18" charset="0"/>
                <a:ea typeface="Times New Roman" panose="02020603050405020304" pitchFamily="18" charset="0"/>
              </a:rPr>
              <a:t>Term frequency — Inverse document frequency (TFIDF) </a:t>
            </a:r>
            <a:r>
              <a:rPr lang="en-IN" sz="1600" dirty="0">
                <a:effectLst/>
                <a:latin typeface="Times New Roman" panose="02020603050405020304" pitchFamily="18" charset="0"/>
                <a:ea typeface="Times New Roman" panose="02020603050405020304" pitchFamily="18" charset="0"/>
              </a:rPr>
              <a:t>is based on the Bag of Words (</a:t>
            </a:r>
            <a:r>
              <a:rPr lang="en-IN" sz="1600" dirty="0" err="1">
                <a:effectLst/>
                <a:latin typeface="Times New Roman" panose="02020603050405020304" pitchFamily="18" charset="0"/>
                <a:ea typeface="Times New Roman" panose="02020603050405020304" pitchFamily="18" charset="0"/>
              </a:rPr>
              <a:t>BoW</a:t>
            </a:r>
            <a:r>
              <a:rPr lang="en-IN" sz="1600" dirty="0">
                <a:effectLst/>
                <a:latin typeface="Times New Roman" panose="02020603050405020304" pitchFamily="18" charset="0"/>
                <a:ea typeface="Times New Roman" panose="02020603050405020304" pitchFamily="18" charset="0"/>
              </a:rPr>
              <a:t>) model, which contains insights about the less relevant and more relevant words in a document. The importance of a word in the text is of great significance in information retrieval.</a:t>
            </a:r>
          </a:p>
          <a:p>
            <a:pPr algn="just"/>
            <a:r>
              <a:rPr lang="en-IN" sz="1600" b="1" dirty="0">
                <a:effectLst/>
                <a:latin typeface="Times New Roman" panose="02020603050405020304" pitchFamily="18" charset="0"/>
                <a:ea typeface="Times New Roman" panose="02020603050405020304" pitchFamily="18" charset="0"/>
              </a:rPr>
              <a:t>Example</a:t>
            </a:r>
            <a:r>
              <a:rPr lang="en-IN" sz="1600" dirty="0">
                <a:effectLst/>
                <a:latin typeface="Times New Roman" panose="02020603050405020304" pitchFamily="18" charset="0"/>
                <a:ea typeface="Times New Roman" panose="02020603050405020304" pitchFamily="18" charset="0"/>
              </a:rPr>
              <a:t> — If you search something on the search engine, with the help of TFIDF values, search engines can give us the most relevant documents related to our search.</a:t>
            </a:r>
          </a:p>
          <a:p>
            <a:pPr algn="just"/>
            <a:r>
              <a:rPr lang="en-IN" sz="1600" dirty="0">
                <a:effectLst/>
                <a:latin typeface="Times New Roman" panose="02020603050405020304" pitchFamily="18" charset="0"/>
                <a:ea typeface="Times New Roman" panose="02020603050405020304" pitchFamily="18" charset="0"/>
              </a:rPr>
              <a:t> </a:t>
            </a:r>
          </a:p>
          <a:p>
            <a:pPr algn="just"/>
            <a:r>
              <a:rPr lang="en-IN" sz="1600" b="1" dirty="0">
                <a:effectLst/>
                <a:latin typeface="Times New Roman" panose="02020603050405020304" pitchFamily="18" charset="0"/>
                <a:ea typeface="Times New Roman" panose="02020603050405020304" pitchFamily="18" charset="0"/>
              </a:rPr>
              <a:t>Term Frequency (TF)</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It is a measure of the frequency of a word (w) in a document (d). TF is defined as the ratio of a word’s occurrence in a document to the total number of words in a document. The denominator term in the formula is to normalize since all the corpus documents are of different lengths.</a:t>
            </a: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0CA95BE8-252D-0ADC-4A3B-B26C16A65B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8645" y="5372100"/>
            <a:ext cx="4451350" cy="723900"/>
          </a:xfrm>
          <a:prstGeom prst="rect">
            <a:avLst/>
          </a:prstGeom>
          <a:noFill/>
          <a:ln>
            <a:noFill/>
          </a:ln>
        </p:spPr>
      </p:pic>
    </p:spTree>
    <p:extLst>
      <p:ext uri="{BB962C8B-B14F-4D97-AF65-F5344CB8AC3E}">
        <p14:creationId xmlns:p14="http://schemas.microsoft.com/office/powerpoint/2010/main" val="2780719400"/>
      </p:ext>
    </p:extLst>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59</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02756"/>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EXAMPLE</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419C3BFA-743B-7566-ACC3-6648853EB2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670973"/>
            <a:ext cx="5314950" cy="2647950"/>
          </a:xfrm>
          <a:prstGeom prst="rect">
            <a:avLst/>
          </a:prstGeom>
          <a:noFill/>
          <a:ln>
            <a:noFill/>
          </a:ln>
        </p:spPr>
      </p:pic>
      <p:sp>
        <p:nvSpPr>
          <p:cNvPr id="7" name="TextBox 6">
            <a:extLst>
              <a:ext uri="{FF2B5EF4-FFF2-40B4-BE49-F238E27FC236}">
                <a16:creationId xmlns:a16="http://schemas.microsoft.com/office/drawing/2014/main" id="{82D5B135-350B-F3FF-CC3A-293017F7C153}"/>
              </a:ext>
            </a:extLst>
          </p:cNvPr>
          <p:cNvSpPr txBox="1"/>
          <p:nvPr/>
        </p:nvSpPr>
        <p:spPr>
          <a:xfrm>
            <a:off x="1101724" y="3254802"/>
            <a:ext cx="9525635" cy="584775"/>
          </a:xfrm>
          <a:prstGeom prst="rect">
            <a:avLst/>
          </a:prstGeom>
          <a:noFill/>
        </p:spPr>
        <p:txBody>
          <a:bodyPr wrap="square">
            <a:spAutoFit/>
          </a:bodyPr>
          <a:lstStyle/>
          <a:p>
            <a:pPr algn="just"/>
            <a:r>
              <a:rPr lang="en-IN" sz="1600" dirty="0">
                <a:effectLst/>
                <a:latin typeface="Times New Roman" panose="02020603050405020304" pitchFamily="18" charset="0"/>
                <a:ea typeface="Times New Roman" panose="02020603050405020304" pitchFamily="18" charset="0"/>
              </a:rPr>
              <a:t>The initial step is to make a vocabulary of unique words and calculate TF for each document. TF will be more for words that frequently appear in a document and less for rare words in a document.</a:t>
            </a:r>
          </a:p>
        </p:txBody>
      </p:sp>
      <p:pic>
        <p:nvPicPr>
          <p:cNvPr id="8" name="Picture 7">
            <a:extLst>
              <a:ext uri="{FF2B5EF4-FFF2-40B4-BE49-F238E27FC236}">
                <a16:creationId xmlns:a16="http://schemas.microsoft.com/office/drawing/2014/main" id="{C63F15B9-00EF-7072-069B-92AC67F826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3805982"/>
            <a:ext cx="4991100" cy="3086100"/>
          </a:xfrm>
          <a:prstGeom prst="rect">
            <a:avLst/>
          </a:prstGeom>
          <a:noFill/>
          <a:ln>
            <a:noFill/>
          </a:ln>
        </p:spPr>
      </p:pic>
    </p:spTree>
    <p:extLst>
      <p:ext uri="{BB962C8B-B14F-4D97-AF65-F5344CB8AC3E}">
        <p14:creationId xmlns:p14="http://schemas.microsoft.com/office/powerpoint/2010/main" val="1549991100"/>
      </p:ext>
    </p:extLst>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51416E-80C1-4F3A-90F3-26060B2789FA}"/>
              </a:ext>
            </a:extLst>
          </p:cNvPr>
          <p:cNvSpPr txBox="1"/>
          <p:nvPr/>
        </p:nvSpPr>
        <p:spPr>
          <a:xfrm>
            <a:off x="2197760" y="826646"/>
            <a:ext cx="7168445" cy="812530"/>
          </a:xfrm>
          <a:prstGeom prst="rect">
            <a:avLst/>
          </a:prstGeom>
          <a:noFill/>
        </p:spPr>
        <p:txBody>
          <a:bodyPr wrap="square" rtlCol="0">
            <a:spAutoFit/>
          </a:bodyPr>
          <a:lstStyle/>
          <a:p>
            <a:pPr algn="just"/>
            <a:r>
              <a:rPr lang="en-US" sz="1600" b="1" dirty="0">
                <a:effectLst/>
                <a:latin typeface="Times New Roman" panose="02020603050405020304" pitchFamily="18" charset="0"/>
                <a:ea typeface="Times New Roman" panose="02020603050405020304" pitchFamily="18" charset="0"/>
              </a:rPr>
              <a:t>Completion Certificate : </a:t>
            </a:r>
            <a:endParaRPr lang="en-IN" sz="1600" dirty="0">
              <a:effectLst/>
              <a:latin typeface="Times New Roman" panose="02020603050405020304" pitchFamily="18" charset="0"/>
              <a:ea typeface="Times New Roman" panose="02020603050405020304" pitchFamily="18" charset="0"/>
            </a:endParaRPr>
          </a:p>
          <a:p>
            <a:pPr algn="just"/>
            <a:endParaRPr lang="en-IN" dirty="0"/>
          </a:p>
        </p:txBody>
      </p:sp>
      <p:sp>
        <p:nvSpPr>
          <p:cNvPr id="4" name="Slide Number Placeholder 3">
            <a:extLst>
              <a:ext uri="{FF2B5EF4-FFF2-40B4-BE49-F238E27FC236}">
                <a16:creationId xmlns:a16="http://schemas.microsoft.com/office/drawing/2014/main" id="{2686C7F2-EC1F-4119-9AC0-E7A903B7F7D9}"/>
              </a:ext>
            </a:extLst>
          </p:cNvPr>
          <p:cNvSpPr>
            <a:spLocks noGrp="1"/>
          </p:cNvSpPr>
          <p:nvPr>
            <p:ph type="sldNum" sz="quarter" idx="12"/>
          </p:nvPr>
        </p:nvSpPr>
        <p:spPr/>
        <p:txBody>
          <a:bodyPr/>
          <a:lstStyle/>
          <a:p>
            <a:fld id="{9E159A74-5383-4DEF-B0EB-E4482EF1CEF5}" type="slidenum">
              <a:rPr lang="en-IN" smtClean="0"/>
              <a:pPr/>
              <a:t>6</a:t>
            </a:fld>
            <a:endParaRPr lang="en-IN"/>
          </a:p>
        </p:txBody>
      </p:sp>
      <p:pic>
        <p:nvPicPr>
          <p:cNvPr id="5" name="Picture 4">
            <a:extLst>
              <a:ext uri="{FF2B5EF4-FFF2-40B4-BE49-F238E27FC236}">
                <a16:creationId xmlns:a16="http://schemas.microsoft.com/office/drawing/2014/main" id="{39B127D4-3A68-4437-5714-C45A7D79A3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800" t="14845" r="23591" b="19651"/>
          <a:stretch/>
        </p:blipFill>
        <p:spPr bwMode="auto">
          <a:xfrm>
            <a:off x="2627790" y="1569719"/>
            <a:ext cx="6516210" cy="4164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9556148"/>
      </p:ext>
    </p:extLst>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755352"/>
          </a:xfrm>
          <a:prstGeom prst="rect">
            <a:avLst/>
          </a:prstGeom>
          <a:noFill/>
        </p:spPr>
        <p:txBody>
          <a:bodyPr wrap="square">
            <a:spAutoFit/>
          </a:bodyPr>
          <a:lstStyle/>
          <a:p>
            <a:pPr algn="just"/>
            <a:r>
              <a:rPr lang="en-IN" sz="1600" b="1" dirty="0">
                <a:effectLst/>
                <a:latin typeface="Times New Roman" panose="02020603050405020304" pitchFamily="18" charset="0"/>
                <a:ea typeface="Times New Roman" panose="02020603050405020304" pitchFamily="18" charset="0"/>
              </a:rPr>
              <a:t>Inverse Document Frequency (IDF)</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It is the measure of the importance of a word. Term frequency (TF) does not consider the importance of words. Some words such as’ of’, ‘and’, etc. can be most frequently present but are of little significance. IDF provides weightage to each word based on its frequency in the corpus D.</a:t>
            </a:r>
          </a:p>
          <a:p>
            <a:pPr algn="just"/>
            <a:r>
              <a:rPr lang="en-IN" sz="1600" dirty="0">
                <a:effectLst/>
                <a:latin typeface="Times New Roman" panose="02020603050405020304" pitchFamily="18" charset="0"/>
                <a:ea typeface="Times New Roman" panose="02020603050405020304" pitchFamily="18" charset="0"/>
              </a:rPr>
              <a:t>IDF of a word (w) is defined as</a:t>
            </a: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C65CED7A-0A45-A94B-2031-9C5C52FB0F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6035" y="1674897"/>
            <a:ext cx="5149850" cy="800100"/>
          </a:xfrm>
          <a:prstGeom prst="rect">
            <a:avLst/>
          </a:prstGeom>
          <a:noFill/>
          <a:ln>
            <a:noFill/>
          </a:ln>
        </p:spPr>
      </p:pic>
      <p:sp>
        <p:nvSpPr>
          <p:cNvPr id="3" name="Rectangle 4">
            <a:extLst>
              <a:ext uri="{FF2B5EF4-FFF2-40B4-BE49-F238E27FC236}">
                <a16:creationId xmlns:a16="http://schemas.microsoft.com/office/drawing/2014/main" id="{DD325D9F-0636-40F4-89D6-CAFA998E196E}"/>
              </a:ext>
            </a:extLst>
          </p:cNvPr>
          <p:cNvSpPr>
            <a:spLocks noChangeArrowheads="1"/>
          </p:cNvSpPr>
          <p:nvPr/>
        </p:nvSpPr>
        <p:spPr bwMode="auto">
          <a:xfrm>
            <a:off x="1260629" y="218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In our example, since we have two documents in the corpus,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5" name="Picture 60">
            <a:extLst>
              <a:ext uri="{FF2B5EF4-FFF2-40B4-BE49-F238E27FC236}">
                <a16:creationId xmlns:a16="http://schemas.microsoft.com/office/drawing/2014/main" id="{48E1FEB8-FBE8-53CF-0E87-411088B31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97" t="2530" r="3810" b="6996"/>
          <a:stretch>
            <a:fillRect/>
          </a:stretch>
        </p:blipFill>
        <p:spPr bwMode="auto">
          <a:xfrm>
            <a:off x="1260629" y="2641600"/>
            <a:ext cx="5973763" cy="32686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CE99347-37C9-6B61-E274-7917C5F16BD6}"/>
              </a:ext>
            </a:extLst>
          </p:cNvPr>
          <p:cNvSpPr txBox="1"/>
          <p:nvPr/>
        </p:nvSpPr>
        <p:spPr>
          <a:xfrm>
            <a:off x="1148080" y="5994400"/>
            <a:ext cx="6725920" cy="634020"/>
          </a:xfrm>
          <a:prstGeom prst="rect">
            <a:avLst/>
          </a:prstGeom>
          <a:noFill/>
        </p:spPr>
        <p:txBody>
          <a:bodyPr wrap="square">
            <a:spAutoFit/>
          </a:bodyPr>
          <a:lstStyle/>
          <a:p>
            <a:pPr algn="just"/>
            <a:r>
              <a:rPr lang="en-IN" sz="1600" b="1" dirty="0">
                <a:effectLst/>
                <a:latin typeface="Times New Roman" panose="02020603050405020304" pitchFamily="18" charset="0"/>
                <a:ea typeface="Times New Roman" panose="02020603050405020304" pitchFamily="18" charset="0"/>
              </a:rPr>
              <a:t>Term Frequency — Inverse Document Frequency (TFIDF)</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It is the product of TF and IDF.</a:t>
            </a:r>
          </a:p>
        </p:txBody>
      </p:sp>
    </p:spTree>
    <p:extLst>
      <p:ext uri="{BB962C8B-B14F-4D97-AF65-F5344CB8AC3E}">
        <p14:creationId xmlns:p14="http://schemas.microsoft.com/office/powerpoint/2010/main" val="227004360"/>
      </p:ext>
    </p:extLst>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01731"/>
          </a:xfrm>
          <a:prstGeom prst="rect">
            <a:avLst/>
          </a:prstGeom>
          <a:noFill/>
        </p:spPr>
        <p:txBody>
          <a:bodyPr wrap="square">
            <a:spAutoFit/>
          </a:bodyPr>
          <a:lstStyle/>
          <a:p>
            <a:pPr marL="342900" lvl="0" indent="-342900" algn="jus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TFIDF gives more weightage to the word that is rare in the corpus (all the documents).</a:t>
            </a:r>
          </a:p>
          <a:p>
            <a:pPr marL="342900" lvl="0" indent="-342900" algn="jus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TFIDF provides more importance to the word that is more frequent in the document.</a:t>
            </a:r>
          </a:p>
        </p:txBody>
      </p:sp>
      <p:pic>
        <p:nvPicPr>
          <p:cNvPr id="5" name="Picture 4">
            <a:extLst>
              <a:ext uri="{FF2B5EF4-FFF2-40B4-BE49-F238E27FC236}">
                <a16:creationId xmlns:a16="http://schemas.microsoft.com/office/drawing/2014/main" id="{D954D8D2-9062-3151-A6E6-745356A17C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7118" y="1087366"/>
            <a:ext cx="3409950" cy="476250"/>
          </a:xfrm>
          <a:prstGeom prst="rect">
            <a:avLst/>
          </a:prstGeom>
          <a:noFill/>
          <a:ln>
            <a:noFill/>
          </a:ln>
        </p:spPr>
      </p:pic>
      <p:pic>
        <p:nvPicPr>
          <p:cNvPr id="7" name="Picture 6">
            <a:extLst>
              <a:ext uri="{FF2B5EF4-FFF2-40B4-BE49-F238E27FC236}">
                <a16:creationId xmlns:a16="http://schemas.microsoft.com/office/drawing/2014/main" id="{227AE9B6-A005-CAB6-57F2-D62E2575204C}"/>
              </a:ext>
            </a:extLst>
          </p:cNvPr>
          <p:cNvPicPr>
            <a:picLocks noChangeAspect="1"/>
          </p:cNvPicPr>
          <p:nvPr/>
        </p:nvPicPr>
        <p:blipFill rotWithShape="1">
          <a:blip r:embed="rId3">
            <a:extLst>
              <a:ext uri="{28A0092B-C50C-407E-A947-70E740481C1C}">
                <a14:useLocalDpi xmlns:a14="http://schemas.microsoft.com/office/drawing/2010/main" val="0"/>
              </a:ext>
            </a:extLst>
          </a:blip>
          <a:srcRect l="1658" t="3492" r="1441" b="3889"/>
          <a:stretch/>
        </p:blipFill>
        <p:spPr bwMode="auto">
          <a:xfrm>
            <a:off x="1657350" y="1563616"/>
            <a:ext cx="6012180" cy="31318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5416191"/>
      </p:ext>
    </p:extLst>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62</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005473"/>
          </a:xfrm>
          <a:prstGeom prst="rect">
            <a:avLst/>
          </a:prstGeom>
          <a:noFill/>
        </p:spPr>
        <p:txBody>
          <a:bodyPr wrap="square">
            <a:spAutoFit/>
          </a:bodyPr>
          <a:lstStyle/>
          <a:p>
            <a:pPr algn="just"/>
            <a:r>
              <a:rPr lang="en-IN" sz="1600" dirty="0">
                <a:effectLst/>
                <a:latin typeface="Times New Roman" panose="02020603050405020304" pitchFamily="18" charset="0"/>
                <a:ea typeface="Times New Roman" panose="02020603050405020304" pitchFamily="18" charset="0"/>
              </a:rPr>
              <a:t>After applying TFIDF, text in A and B documents can be represented as a TFIDF vector of dimension equal to the vocabulary words. The value corresponding to each word represents the importance of that word in a particular document.</a:t>
            </a:r>
          </a:p>
          <a:p>
            <a:pPr algn="just"/>
            <a:r>
              <a:rPr lang="en-IN" sz="1600" b="1" dirty="0">
                <a:effectLst/>
                <a:latin typeface="Times New Roman" panose="02020603050405020304" pitchFamily="18" charset="0"/>
                <a:ea typeface="Times New Roman" panose="02020603050405020304" pitchFamily="18" charset="0"/>
              </a:rPr>
              <a:t>Why are we using Ln in the IDF formula?</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TFIDF is the product of TF with IDF. Since TF values lie between 0 and 1, not using ln can result in high IDF for some words, thereby dominating the TFIDF. We don’t want that, and therefore, we use</a:t>
            </a:r>
            <a:r>
              <a:rPr lang="en-IN" sz="1600" b="1" dirty="0">
                <a:effectLst/>
                <a:latin typeface="Times New Roman" panose="02020603050405020304" pitchFamily="18" charset="0"/>
                <a:ea typeface="Times New Roman" panose="02020603050405020304" pitchFamily="18" charset="0"/>
              </a:rPr>
              <a:t> ln </a:t>
            </a:r>
            <a:r>
              <a:rPr lang="en-IN" sz="1600" dirty="0">
                <a:effectLst/>
                <a:latin typeface="Times New Roman" panose="02020603050405020304" pitchFamily="18" charset="0"/>
                <a:ea typeface="Times New Roman" panose="02020603050405020304" pitchFamily="18" charset="0"/>
              </a:rPr>
              <a:t>so that IDF should not completely dominate the TFIDF.</a:t>
            </a:r>
          </a:p>
          <a:p>
            <a:pPr algn="just"/>
            <a:r>
              <a:rPr lang="en-IN" sz="1600" b="1" dirty="0">
                <a:effectLst/>
                <a:latin typeface="Times New Roman" panose="02020603050405020304" pitchFamily="18" charset="0"/>
                <a:ea typeface="Times New Roman" panose="02020603050405020304" pitchFamily="18" charset="0"/>
              </a:rPr>
              <a:t>Disadvantage of TFIDF</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It is unable to capture the </a:t>
            </a:r>
            <a:r>
              <a:rPr lang="en-IN" sz="1600" b="1" dirty="0">
                <a:effectLst/>
                <a:latin typeface="Times New Roman" panose="02020603050405020304" pitchFamily="18" charset="0"/>
                <a:ea typeface="Times New Roman" panose="02020603050405020304" pitchFamily="18" charset="0"/>
              </a:rPr>
              <a:t>semantics</a:t>
            </a:r>
            <a:r>
              <a:rPr lang="en-IN" sz="1600" dirty="0">
                <a:effectLst/>
                <a:latin typeface="Times New Roman" panose="02020603050405020304" pitchFamily="18" charset="0"/>
                <a:ea typeface="Times New Roman" panose="02020603050405020304" pitchFamily="18" charset="0"/>
              </a:rPr>
              <a:t>. For example, </a:t>
            </a:r>
            <a:r>
              <a:rPr lang="en-IN" sz="1600" b="1" dirty="0">
                <a:effectLst/>
                <a:latin typeface="Times New Roman" panose="02020603050405020304" pitchFamily="18" charset="0"/>
                <a:ea typeface="Times New Roman" panose="02020603050405020304" pitchFamily="18" charset="0"/>
              </a:rPr>
              <a:t>funny</a:t>
            </a:r>
            <a:r>
              <a:rPr lang="en-IN" sz="1600" dirty="0">
                <a:effectLst/>
                <a:latin typeface="Times New Roman" panose="02020603050405020304" pitchFamily="18" charset="0"/>
                <a:ea typeface="Times New Roman" panose="02020603050405020304" pitchFamily="18" charset="0"/>
              </a:rPr>
              <a:t> and </a:t>
            </a:r>
            <a:r>
              <a:rPr lang="en-IN" sz="1600" b="1" dirty="0">
                <a:effectLst/>
                <a:latin typeface="Times New Roman" panose="02020603050405020304" pitchFamily="18" charset="0"/>
                <a:ea typeface="Times New Roman" panose="02020603050405020304" pitchFamily="18" charset="0"/>
              </a:rPr>
              <a:t>humorous</a:t>
            </a:r>
            <a:r>
              <a:rPr lang="en-IN" sz="1600" dirty="0">
                <a:effectLst/>
                <a:latin typeface="Times New Roman" panose="02020603050405020304" pitchFamily="18" charset="0"/>
                <a:ea typeface="Times New Roman" panose="02020603050405020304" pitchFamily="18" charset="0"/>
              </a:rPr>
              <a:t> are synonyms, but TFIDF does not capture that. Moreover, TFIDF can be computationally expensive if the vocabulary is vast.</a:t>
            </a:r>
          </a:p>
          <a:p>
            <a:pPr algn="just"/>
            <a:r>
              <a:rPr lang="en-IN" sz="1600" b="1" dirty="0">
                <a:effectLst/>
                <a:latin typeface="Times New Roman" panose="02020603050405020304" pitchFamily="18" charset="0"/>
                <a:ea typeface="Times New Roman" panose="02020603050405020304" pitchFamily="18" charset="0"/>
              </a:rPr>
              <a:t>Conclusion</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Term Frequency — Inverse Document Frequency (TFIDF) is a technique for text vectorization based on the Bag of words (</a:t>
            </a:r>
            <a:r>
              <a:rPr lang="en-IN" sz="1600" dirty="0" err="1">
                <a:effectLst/>
                <a:latin typeface="Times New Roman" panose="02020603050405020304" pitchFamily="18" charset="0"/>
                <a:ea typeface="Times New Roman" panose="02020603050405020304" pitchFamily="18" charset="0"/>
              </a:rPr>
              <a:t>BoW</a:t>
            </a:r>
            <a:r>
              <a:rPr lang="en-IN" sz="1600" dirty="0">
                <a:effectLst/>
                <a:latin typeface="Times New Roman" panose="02020603050405020304" pitchFamily="18" charset="0"/>
                <a:ea typeface="Times New Roman" panose="02020603050405020304" pitchFamily="18" charset="0"/>
              </a:rPr>
              <a:t>) model. It performs better than the </a:t>
            </a:r>
            <a:r>
              <a:rPr lang="en-IN" sz="1600" dirty="0" err="1">
                <a:effectLst/>
                <a:latin typeface="Times New Roman" panose="02020603050405020304" pitchFamily="18" charset="0"/>
                <a:ea typeface="Times New Roman" panose="02020603050405020304" pitchFamily="18" charset="0"/>
              </a:rPr>
              <a:t>BoW</a:t>
            </a:r>
            <a:r>
              <a:rPr lang="en-IN" sz="1600" dirty="0">
                <a:effectLst/>
                <a:latin typeface="Times New Roman" panose="02020603050405020304" pitchFamily="18" charset="0"/>
                <a:ea typeface="Times New Roman" panose="02020603050405020304" pitchFamily="18" charset="0"/>
              </a:rPr>
              <a:t> model as it considers the importance of the word in a document into consideration. The main limitation is that it does not capture the semantic meaning of the words. This limitation of TFIDF can be overcome by more advanced techniques such as word2Vec.</a:t>
            </a:r>
          </a:p>
          <a:p>
            <a:r>
              <a:rPr lang="en-IN" sz="1600" dirty="0">
                <a:effectLst/>
                <a:latin typeface="Times New Roman" panose="02020603050405020304" pitchFamily="18" charset="0"/>
                <a:ea typeface="Times New Roman" panose="02020603050405020304" pitchFamily="18" charset="0"/>
              </a:rPr>
              <a:t> </a:t>
            </a:r>
          </a:p>
          <a:p>
            <a:r>
              <a:rPr lang="en-IN" sz="1600" b="1" u="sng" dirty="0">
                <a:effectLst/>
                <a:latin typeface="Times New Roman" panose="02020603050405020304" pitchFamily="18" charset="0"/>
                <a:ea typeface="Times New Roman" panose="02020603050405020304" pitchFamily="18" charset="0"/>
              </a:rPr>
              <a:t>Example-</a:t>
            </a:r>
            <a:endParaRPr lang="en-IN" sz="16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3683928848"/>
      </p:ext>
    </p:extLst>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63</a:t>
            </a:fld>
            <a:endParaRPr lang="en-IN"/>
          </a:p>
        </p:txBody>
      </p:sp>
      <p:pic>
        <p:nvPicPr>
          <p:cNvPr id="5" name="Picture 4">
            <a:extLst>
              <a:ext uri="{FF2B5EF4-FFF2-40B4-BE49-F238E27FC236}">
                <a16:creationId xmlns:a16="http://schemas.microsoft.com/office/drawing/2014/main" id="{AD820011-1298-3900-7E16-C557740A4D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74" r="7246" b="22780"/>
          <a:stretch/>
        </p:blipFill>
        <p:spPr bwMode="auto">
          <a:xfrm>
            <a:off x="979170" y="519650"/>
            <a:ext cx="5966460" cy="18542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AC4DF7D-0113-F4F0-0ADD-3740486AE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060" r="7246" b="6107"/>
          <a:stretch/>
        </p:blipFill>
        <p:spPr bwMode="auto">
          <a:xfrm>
            <a:off x="979170" y="2573905"/>
            <a:ext cx="5966460" cy="2635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9666598"/>
      </p:ext>
    </p:extLst>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64</a:t>
            </a:fld>
            <a:endParaRPr lang="en-IN"/>
          </a:p>
        </p:txBody>
      </p:sp>
      <p:pic>
        <p:nvPicPr>
          <p:cNvPr id="5" name="Picture 4">
            <a:extLst>
              <a:ext uri="{FF2B5EF4-FFF2-40B4-BE49-F238E27FC236}">
                <a16:creationId xmlns:a16="http://schemas.microsoft.com/office/drawing/2014/main" id="{3A42119E-CFDD-57E3-64B9-D2A7165DCB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358" r="7246" b="24184"/>
          <a:stretch/>
        </p:blipFill>
        <p:spPr bwMode="auto">
          <a:xfrm>
            <a:off x="999490" y="473483"/>
            <a:ext cx="5966460" cy="20066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7C1DBD8-C0B6-9647-987D-52651C9A7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709" r="7601" b="4879"/>
          <a:stretch/>
        </p:blipFill>
        <p:spPr bwMode="auto">
          <a:xfrm>
            <a:off x="1022350" y="2480083"/>
            <a:ext cx="5943600" cy="26924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AA9B1BC-96F0-6882-98F4-00CAA7713E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544" r="7009" b="12426"/>
          <a:stretch/>
        </p:blipFill>
        <p:spPr bwMode="auto">
          <a:xfrm>
            <a:off x="1022350" y="5147083"/>
            <a:ext cx="5981700" cy="1339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1155635"/>
      </p:ext>
    </p:extLst>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65</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060803"/>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TASK-17</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Load data from </a:t>
            </a:r>
            <a:r>
              <a:rPr lang="en-US" sz="1600" dirty="0" err="1">
                <a:effectLst/>
                <a:latin typeface="Times New Roman" panose="02020603050405020304" pitchFamily="18" charset="0"/>
                <a:ea typeface="Times New Roman" panose="02020603050405020304" pitchFamily="18" charset="0"/>
              </a:rPr>
              <a:t>json</a:t>
            </a:r>
            <a:r>
              <a:rPr lang="en-US" sz="1600" dirty="0">
                <a:effectLst/>
                <a:latin typeface="Times New Roman" panose="02020603050405020304" pitchFamily="18" charset="0"/>
                <a:ea typeface="Times New Roman" panose="02020603050405020304" pitchFamily="18" charset="0"/>
              </a:rPr>
              <a:t> file and find total words and sentences from that.</a:t>
            </a:r>
            <a:endParaRPr lang="en-IN" sz="16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2CF56BD-3DB5-27C3-D80E-CCA89F314F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096" r="7009" b="5231"/>
          <a:stretch/>
        </p:blipFill>
        <p:spPr bwMode="auto">
          <a:xfrm>
            <a:off x="1260629" y="1152525"/>
            <a:ext cx="5981700" cy="25209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9AA4788-D8CB-B63E-5C81-376FBD7187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680" r="9615" b="8388"/>
          <a:stretch/>
        </p:blipFill>
        <p:spPr bwMode="auto">
          <a:xfrm>
            <a:off x="1260629" y="3877945"/>
            <a:ext cx="5814060" cy="1987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97944"/>
      </p:ext>
    </p:extLst>
  </p:cSld>
  <p:clrMapOvr>
    <a:masterClrMapping/>
  </p:clrMapOvr>
  <p:transition spd="slow">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423980"/>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DAY-9</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TASK-18</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 label encoding on user id and product id in dataset.</a:t>
            </a:r>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D8965FC8-8C35-CD08-6BFD-17A9107574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043" r="6654" b="11197"/>
          <a:stretch/>
        </p:blipFill>
        <p:spPr bwMode="auto">
          <a:xfrm>
            <a:off x="1407160" y="1505585"/>
            <a:ext cx="6004560" cy="23431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7653DA2-FD4F-7682-DADA-A40A16B9D5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411" r="6654" b="16637"/>
          <a:stretch/>
        </p:blipFill>
        <p:spPr bwMode="auto">
          <a:xfrm>
            <a:off x="1407160" y="3848735"/>
            <a:ext cx="6004560" cy="2241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3917573"/>
      </p:ext>
    </p:extLst>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67</a:t>
            </a:fld>
            <a:endParaRPr lang="en-IN"/>
          </a:p>
        </p:txBody>
      </p:sp>
      <p:pic>
        <p:nvPicPr>
          <p:cNvPr id="5" name="Picture 4">
            <a:extLst>
              <a:ext uri="{FF2B5EF4-FFF2-40B4-BE49-F238E27FC236}">
                <a16:creationId xmlns:a16="http://schemas.microsoft.com/office/drawing/2014/main" id="{373B8471-1635-85FE-78A8-127EC13A74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183" r="6535" b="5581"/>
          <a:stretch/>
        </p:blipFill>
        <p:spPr bwMode="auto">
          <a:xfrm>
            <a:off x="875030" y="474765"/>
            <a:ext cx="6012180" cy="26860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46413A7-924F-471C-6221-C0563A5381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72" r="6535" b="11548"/>
          <a:stretch/>
        </p:blipFill>
        <p:spPr bwMode="auto">
          <a:xfrm>
            <a:off x="875030" y="3159761"/>
            <a:ext cx="6012180" cy="101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6256464"/>
      </p:ext>
    </p:extLst>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2390398"/>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TASK-19</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Clean the Text using </a:t>
            </a:r>
            <a:r>
              <a:rPr lang="en-US" sz="1800" b="1" dirty="0" err="1">
                <a:effectLst/>
                <a:latin typeface="Times New Roman" panose="02020603050405020304" pitchFamily="18" charset="0"/>
                <a:ea typeface="Times New Roman" panose="02020603050405020304" pitchFamily="18" charset="0"/>
              </a:rPr>
              <a:t>stopwords</a:t>
            </a:r>
            <a:r>
              <a:rPr lang="en-US" sz="1800" b="1" dirty="0">
                <a:effectLst/>
                <a:latin typeface="Times New Roman" panose="02020603050405020304" pitchFamily="18" charset="0"/>
                <a:ea typeface="Times New Roman" panose="02020603050405020304" pitchFamily="18" charset="0"/>
              </a:rPr>
              <a:t> and re from Feedback column.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p>
          <a:p>
            <a:pPr algn="just"/>
            <a:r>
              <a:rPr lang="en-US" sz="1800" u="sng" dirty="0">
                <a:effectLst/>
                <a:latin typeface="Times New Roman" panose="02020603050405020304" pitchFamily="18" charset="0"/>
                <a:ea typeface="Times New Roman" panose="02020603050405020304" pitchFamily="18" charset="0"/>
              </a:rPr>
              <a:t>Cleaning data-</a:t>
            </a:r>
            <a:endParaRPr lang="en-IN" sz="1800" dirty="0">
              <a:effectLst/>
              <a:latin typeface="Times New Roman" panose="02020603050405020304" pitchFamily="18" charset="0"/>
              <a:ea typeface="Times New Roman" panose="02020603050405020304" pitchFamily="18" charset="0"/>
            </a:endParaRPr>
          </a:p>
          <a:p>
            <a:pPr algn="just"/>
            <a:r>
              <a:rPr lang="en-US" sz="1800" u="none" strike="noStrike"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 re to remove punctuation-</a:t>
            </a:r>
          </a:p>
          <a:p>
            <a:pPr algn="just"/>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4DC9CE0D-CBDE-C1B5-D79A-0781487B6F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745" r="6535" b="14356"/>
          <a:stretch/>
        </p:blipFill>
        <p:spPr bwMode="auto">
          <a:xfrm>
            <a:off x="1352550" y="2154555"/>
            <a:ext cx="6012180" cy="22034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29D3EDC-D37D-2C80-8897-35BD033B7C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990" r="7246" b="7862"/>
          <a:stretch/>
        </p:blipFill>
        <p:spPr bwMode="auto">
          <a:xfrm>
            <a:off x="1352550" y="4358005"/>
            <a:ext cx="5966460" cy="2501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5017287"/>
      </p:ext>
    </p:extLst>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69</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33534"/>
          </a:xfrm>
          <a:prstGeom prst="rect">
            <a:avLst/>
          </a:prstGeom>
          <a:noFill/>
        </p:spPr>
        <p:txBody>
          <a:bodyPr wrap="square">
            <a:spAutoFit/>
          </a:bodyPr>
          <a:lstStyle/>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A018072A-3BF6-7D56-565A-BD44D6E1DE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15" r="7246" b="7512"/>
          <a:stretch/>
        </p:blipFill>
        <p:spPr bwMode="auto">
          <a:xfrm>
            <a:off x="1070610" y="532765"/>
            <a:ext cx="5966460" cy="25209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5C4ED47-4AEC-7FFB-99D1-8E6C74D9DE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411" r="7246" b="8740"/>
          <a:stretch/>
        </p:blipFill>
        <p:spPr bwMode="auto">
          <a:xfrm>
            <a:off x="1070610" y="3053715"/>
            <a:ext cx="5966460" cy="2527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4781789"/>
      </p:ext>
    </p:extLst>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D117-65CB-481E-8304-7D21B00723F0}"/>
              </a:ext>
            </a:extLst>
          </p:cNvPr>
          <p:cNvSpPr>
            <a:spLocks noGrp="1"/>
          </p:cNvSpPr>
          <p:nvPr>
            <p:ph type="ctrTitle"/>
          </p:nvPr>
        </p:nvSpPr>
        <p:spPr>
          <a:xfrm>
            <a:off x="2961195" y="2718613"/>
            <a:ext cx="8943760" cy="2528089"/>
          </a:xfrm>
        </p:spPr>
        <p:txBody>
          <a:bodyPr>
            <a:noAutofit/>
          </a:bodyPr>
          <a:lstStyle/>
          <a:p>
            <a:br>
              <a:rPr lang="en-IN" sz="1800" b="1" kern="0" dirty="0">
                <a:effectLst/>
                <a:latin typeface="Times New Roman" panose="02020603050405020304" pitchFamily="18" charset="0"/>
                <a:ea typeface="Times New Roman" panose="02020603050405020304" pitchFamily="18" charset="0"/>
              </a:rPr>
            </a:br>
            <a:endParaRPr lang="en-IN"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DC5B27B-C3E3-4CC1-9E19-56E373E8729E}"/>
              </a:ext>
            </a:extLst>
          </p:cNvPr>
          <p:cNvSpPr>
            <a:spLocks noGrp="1"/>
          </p:cNvSpPr>
          <p:nvPr>
            <p:ph type="sldNum" sz="quarter" idx="12"/>
          </p:nvPr>
        </p:nvSpPr>
        <p:spPr/>
        <p:txBody>
          <a:bodyPr/>
          <a:lstStyle/>
          <a:p>
            <a:fld id="{9E159A74-5383-4DEF-B0EB-E4482EF1CEF5}" type="slidenum">
              <a:rPr lang="en-IN" smtClean="0"/>
              <a:pPr/>
              <a:t>7</a:t>
            </a:fld>
            <a:endParaRPr lang="en-IN"/>
          </a:p>
        </p:txBody>
      </p:sp>
      <p:sp>
        <p:nvSpPr>
          <p:cNvPr id="4" name="TextBox 3">
            <a:extLst>
              <a:ext uri="{FF2B5EF4-FFF2-40B4-BE49-F238E27FC236}">
                <a16:creationId xmlns:a16="http://schemas.microsoft.com/office/drawing/2014/main" id="{358C667B-0AA7-49A3-9548-9B0097E89453}"/>
              </a:ext>
            </a:extLst>
          </p:cNvPr>
          <p:cNvSpPr txBox="1"/>
          <p:nvPr/>
        </p:nvSpPr>
        <p:spPr>
          <a:xfrm>
            <a:off x="2404496" y="3620664"/>
            <a:ext cx="890134" cy="923330"/>
          </a:xfrm>
          <a:prstGeom prst="rect">
            <a:avLst/>
          </a:prstGeom>
          <a:noFill/>
        </p:spPr>
        <p:txBody>
          <a:bodyPr wrap="square" rtlCol="0">
            <a:spAutoFit/>
          </a:bodyPr>
          <a:lstStyle/>
          <a:p>
            <a:r>
              <a:rPr lang="en-US" sz="5400" b="1" dirty="0">
                <a:solidFill>
                  <a:schemeClr val="bg1"/>
                </a:solidFill>
                <a:latin typeface="Calibri" panose="020F0502020204030204" pitchFamily="34" charset="0"/>
                <a:cs typeface="Calibri" panose="020F0502020204030204" pitchFamily="34" charset="0"/>
              </a:rPr>
              <a:t>2.</a:t>
            </a:r>
            <a:endParaRPr lang="en-IN" sz="5400" b="1"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DE49BB5-8FD6-8332-3483-A92AEC59E89F}"/>
              </a:ext>
            </a:extLst>
          </p:cNvPr>
          <p:cNvSpPr txBox="1"/>
          <p:nvPr/>
        </p:nvSpPr>
        <p:spPr>
          <a:xfrm>
            <a:off x="3047260" y="3129065"/>
            <a:ext cx="8777796" cy="1508105"/>
          </a:xfrm>
          <a:prstGeom prst="rect">
            <a:avLst/>
          </a:prstGeom>
          <a:noFill/>
        </p:spPr>
        <p:txBody>
          <a:bodyPr wrap="square">
            <a:spAutoFit/>
          </a:bodyPr>
          <a:lstStyle/>
          <a:p>
            <a:r>
              <a:rPr lang="en-US" sz="32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CHAPTER:2</a:t>
            </a:r>
            <a:br>
              <a:rPr lang="en-US" sz="3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b="1" kern="0" dirty="0">
                <a:effectLst/>
                <a:latin typeface="Times New Roman" panose="02020603050405020304" pitchFamily="18" charset="0"/>
                <a:ea typeface="Times New Roman" panose="02020603050405020304" pitchFamily="18" charset="0"/>
              </a:rPr>
              <a:t>ACKNOWLEDGEMENT</a:t>
            </a:r>
            <a:endParaRPr lang="en-IN" sz="6000" dirty="0"/>
          </a:p>
        </p:txBody>
      </p:sp>
    </p:spTree>
    <p:extLst>
      <p:ext uri="{BB962C8B-B14F-4D97-AF65-F5344CB8AC3E}">
        <p14:creationId xmlns:p14="http://schemas.microsoft.com/office/powerpoint/2010/main" val="1634514850"/>
      </p:ext>
    </p:extLst>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70</a:t>
            </a:fld>
            <a:endParaRPr lang="en-IN"/>
          </a:p>
        </p:txBody>
      </p:sp>
      <p:pic>
        <p:nvPicPr>
          <p:cNvPr id="5" name="Picture 4">
            <a:extLst>
              <a:ext uri="{FF2B5EF4-FFF2-40B4-BE49-F238E27FC236}">
                <a16:creationId xmlns:a16="http://schemas.microsoft.com/office/drawing/2014/main" id="{4C7CE959-7C63-1BC4-17F0-A3DAE01B0A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060" r="6772" b="4704"/>
          <a:stretch/>
        </p:blipFill>
        <p:spPr bwMode="auto">
          <a:xfrm>
            <a:off x="1004570" y="629936"/>
            <a:ext cx="5996940" cy="26860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D0E331F-7D9C-BB81-D9E2-5EF91598F0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113" r="6772" b="7336"/>
          <a:stretch/>
        </p:blipFill>
        <p:spPr bwMode="auto">
          <a:xfrm>
            <a:off x="1004570" y="3315986"/>
            <a:ext cx="5996940" cy="2552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1445487"/>
      </p:ext>
    </p:extLst>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71</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060803"/>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TASK-20</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Generate a new score by merging the rating and sentiment score.</a:t>
            </a:r>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652686C1-DE07-5235-7D28-7D3D12C6B0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5" t="8073" r="1915" b="13303"/>
          <a:stretch/>
        </p:blipFill>
        <p:spPr bwMode="auto">
          <a:xfrm>
            <a:off x="1260629" y="1163320"/>
            <a:ext cx="5996940" cy="28448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F4E1D5A-E2A3-1644-2EBC-C06F602AE8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3" t="13513" r="1915" b="48930"/>
          <a:stretch/>
        </p:blipFill>
        <p:spPr bwMode="auto">
          <a:xfrm>
            <a:off x="1260629" y="4008120"/>
            <a:ext cx="5996940" cy="1358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8203208"/>
      </p:ext>
    </p:extLst>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72</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3726148"/>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DAY-10</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TASK-21</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Find the cosine similarity between products.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We calculate the </a:t>
            </a:r>
            <a:r>
              <a:rPr lang="en-IN" sz="1600" b="1" dirty="0">
                <a:effectLst/>
                <a:latin typeface="Times New Roman" panose="02020603050405020304" pitchFamily="18" charset="0"/>
                <a:ea typeface="Times New Roman" panose="02020603050405020304" pitchFamily="18" charset="0"/>
              </a:rPr>
              <a:t>Cosine Similarity</a:t>
            </a:r>
            <a:r>
              <a:rPr lang="en-IN" sz="1600" dirty="0">
                <a:effectLst/>
                <a:latin typeface="Times New Roman" panose="02020603050405020304" pitchFamily="18" charset="0"/>
                <a:ea typeface="Times New Roman" panose="02020603050405020304" pitchFamily="18" charset="0"/>
              </a:rPr>
              <a:t> between the two non-zero vectors. A vector is a single </a:t>
            </a:r>
            <a:r>
              <a:rPr lang="en-IN" sz="1600" dirty="0" err="1">
                <a:effectLst/>
                <a:latin typeface="Times New Roman" panose="02020603050405020304" pitchFamily="18" charset="0"/>
                <a:ea typeface="Times New Roman" panose="02020603050405020304" pitchFamily="18" charset="0"/>
              </a:rPr>
              <a:t>dimesingle</a:t>
            </a:r>
            <a:r>
              <a:rPr lang="en-IN" sz="1600" dirty="0">
                <a:effectLst/>
                <a:latin typeface="Times New Roman" panose="02020603050405020304" pitchFamily="18" charset="0"/>
                <a:ea typeface="Times New Roman" panose="02020603050405020304" pitchFamily="18" charset="0"/>
              </a:rPr>
              <a:t>-dimensional signal </a:t>
            </a:r>
            <a:r>
              <a:rPr lang="en-IN" sz="1600" b="1" dirty="0">
                <a:effectLst/>
                <a:latin typeface="Times New Roman" panose="02020603050405020304" pitchFamily="18" charset="0"/>
                <a:ea typeface="Times New Roman" panose="02020603050405020304" pitchFamily="18" charset="0"/>
              </a:rPr>
              <a:t>NumPy array</a:t>
            </a:r>
            <a:r>
              <a:rPr lang="en-IN" sz="1600" dirty="0">
                <a:effectLst/>
                <a:latin typeface="Times New Roman" panose="02020603050405020304" pitchFamily="18" charset="0"/>
                <a:ea typeface="Times New Roman" panose="02020603050405020304" pitchFamily="18" charset="0"/>
              </a:rPr>
              <a:t>. Cosine similarity is a measure of similarity, often used to measure document similarity in text analysis. We use the below formula to compute the cosine similarity.</a:t>
            </a:r>
          </a:p>
          <a:p>
            <a:pPr algn="just"/>
            <a:r>
              <a:rPr lang="en-IN" sz="1600" dirty="0">
                <a:effectLst/>
                <a:latin typeface="Times New Roman" panose="02020603050405020304" pitchFamily="18" charset="0"/>
                <a:ea typeface="Times New Roman" panose="02020603050405020304" pitchFamily="18" charset="0"/>
              </a:rPr>
              <a:t>Similarity = (A.B) / (||A||.||B||) </a:t>
            </a:r>
          </a:p>
          <a:p>
            <a:pPr algn="just"/>
            <a:r>
              <a:rPr lang="en-IN" sz="1600" dirty="0">
                <a:effectLst/>
                <a:latin typeface="Times New Roman" panose="02020603050405020304" pitchFamily="18" charset="0"/>
                <a:ea typeface="Times New Roman" panose="02020603050405020304" pitchFamily="18" charset="0"/>
              </a:rPr>
              <a:t>where A and B are vectors:</a:t>
            </a: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A.B is dot product of A and B: It is computed as sum of element-wise product of A and B.</a:t>
            </a: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||A|| is L2 norm of A: It is computed as square root of the sum of squares of elements of the vector A.</a:t>
            </a: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B4B17C6-D5C6-833A-CC91-BBEB51C92C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995" b="25964"/>
          <a:stretch/>
        </p:blipFill>
        <p:spPr bwMode="auto">
          <a:xfrm>
            <a:off x="1403032" y="3822700"/>
            <a:ext cx="5504815" cy="1549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9457701"/>
      </p:ext>
    </p:extLst>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73</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2870529"/>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DAY-11</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TASK-22</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Build a pie chart of sentiment analysis containing percentage of positive, negative and neutral reviews.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600" dirty="0">
                <a:solidFill>
                  <a:srgbClr val="232629"/>
                </a:solidFill>
                <a:effectLst/>
                <a:latin typeface="Segoe UI" panose="020B0502040204020203" pitchFamily="34" charset="0"/>
                <a:ea typeface="Times New Roman" panose="02020603050405020304" pitchFamily="18" charset="0"/>
              </a:rPr>
              <a:t>The main objective is to display the sentiment analysis values positive, negative and neutral of any user input in a pie chart. </a:t>
            </a:r>
          </a:p>
          <a:p>
            <a:pPr algn="just"/>
            <a:endParaRPr lang="en-IN" sz="16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C2CDB5A9-796B-E4C5-9CEF-BDCE8C8DFF5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685" b="9147"/>
          <a:stretch/>
        </p:blipFill>
        <p:spPr bwMode="auto">
          <a:xfrm>
            <a:off x="1433512" y="2737485"/>
            <a:ext cx="5504815" cy="1708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14375"/>
      </p:ext>
    </p:extLst>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74</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423980"/>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DAY-12</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TASK-23</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Find the nearest neighbours and their distance values with their indices.</a:t>
            </a:r>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849BC5F-3CFF-EB58-A223-4162B3B52F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31" t="43783" r="14767" b="14743"/>
          <a:stretch/>
        </p:blipFill>
        <p:spPr bwMode="auto">
          <a:xfrm>
            <a:off x="1260629" y="1743574"/>
            <a:ext cx="4500091" cy="20867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7227833"/>
      </p:ext>
    </p:extLst>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75</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423980"/>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DAY-13</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TASK-24</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Build a recommendation engine using KNN.</a:t>
            </a:r>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AADC8DC2-A19D-8845-326A-016120446D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53" b="4758"/>
          <a:stretch/>
        </p:blipFill>
        <p:spPr bwMode="auto">
          <a:xfrm>
            <a:off x="1463992" y="1511300"/>
            <a:ext cx="5504815" cy="275844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6CD8DCD-8FBC-35C5-7CAE-8FBAA74B31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68" b="9188"/>
          <a:stretch/>
        </p:blipFill>
        <p:spPr bwMode="auto">
          <a:xfrm>
            <a:off x="1463992" y="4305300"/>
            <a:ext cx="5504815" cy="2552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6094045"/>
      </p:ext>
    </p:extLst>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76</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7158883"/>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 – 14</a:t>
            </a:r>
            <a:endParaRPr lang="en-IN" sz="2000" dirty="0">
              <a:effectLst/>
              <a:latin typeface="Times New Roman" panose="02020603050405020304" pitchFamily="18" charset="0"/>
              <a:ea typeface="Times New Roman" panose="02020603050405020304" pitchFamily="18" charset="0"/>
            </a:endParaRPr>
          </a:p>
          <a:p>
            <a:pPr algn="just"/>
            <a:r>
              <a:rPr lang="en-US" sz="1800" b="1" u="sng" dirty="0">
                <a:effectLst/>
                <a:latin typeface="Times New Roman" panose="02020603050405020304" pitchFamily="18" charset="0"/>
                <a:ea typeface="Times New Roman" panose="02020603050405020304" pitchFamily="18" charset="0"/>
              </a:rPr>
              <a:t>TASK-25</a:t>
            </a:r>
            <a:endParaRPr lang="en-IN" sz="1800" dirty="0">
              <a:effectLst/>
              <a:latin typeface="Times New Roman" panose="02020603050405020304" pitchFamily="18" charset="0"/>
              <a:ea typeface="Times New Roman" panose="02020603050405020304" pitchFamily="18" charset="0"/>
            </a:endParaRPr>
          </a:p>
          <a:p>
            <a:pPr algn="just"/>
            <a:r>
              <a:rPr lang="en-US" sz="1800" b="1" dirty="0">
                <a:effectLst/>
                <a:latin typeface="Times New Roman" panose="02020603050405020304" pitchFamily="18" charset="0"/>
                <a:ea typeface="Times New Roman" panose="02020603050405020304" pitchFamily="18" charset="0"/>
              </a:rPr>
              <a:t>Explain radius and </a:t>
            </a:r>
            <a:r>
              <a:rPr lang="en-US" sz="1800" b="1" dirty="0" err="1">
                <a:effectLst/>
                <a:latin typeface="Times New Roman" panose="02020603050405020304" pitchFamily="18" charset="0"/>
                <a:ea typeface="Times New Roman" panose="02020603050405020304" pitchFamily="18" charset="0"/>
              </a:rPr>
              <a:t>n_neighbours</a:t>
            </a:r>
            <a:r>
              <a:rPr lang="en-US" sz="1800" b="1" dirty="0">
                <a:effectLst/>
                <a:latin typeface="Times New Roman" panose="02020603050405020304" pitchFamily="18" charset="0"/>
                <a:ea typeface="Times New Roman" panose="02020603050405020304" pitchFamily="18" charset="0"/>
              </a:rPr>
              <a:t> parameter of KNN.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IN" sz="1600" b="1" dirty="0">
                <a:effectLst/>
                <a:latin typeface="Times New Roman" panose="02020603050405020304" pitchFamily="18" charset="0"/>
                <a:ea typeface="Times New Roman" panose="02020603050405020304" pitchFamily="18" charset="0"/>
              </a:rPr>
              <a:t>Parameters</a:t>
            </a:r>
            <a:endParaRPr lang="en-IN" sz="1600" dirty="0">
              <a:effectLst/>
              <a:latin typeface="Times New Roman" panose="02020603050405020304" pitchFamily="18" charset="0"/>
              <a:ea typeface="Times New Roman" panose="02020603050405020304" pitchFamily="18" charset="0"/>
            </a:endParaRPr>
          </a:p>
          <a:p>
            <a:pPr lvl="0" algn="just"/>
            <a:r>
              <a:rPr lang="en-IN" sz="1600" dirty="0">
                <a:effectLst/>
                <a:latin typeface="Times New Roman" panose="02020603050405020304" pitchFamily="18" charset="0"/>
                <a:ea typeface="Times New Roman" panose="02020603050405020304" pitchFamily="18" charset="0"/>
              </a:rPr>
              <a:t>1) </a:t>
            </a:r>
            <a:r>
              <a:rPr lang="en-IN" sz="1600" dirty="0" err="1">
                <a:effectLst/>
                <a:latin typeface="Times New Roman" panose="02020603050405020304" pitchFamily="18" charset="0"/>
                <a:ea typeface="Times New Roman" panose="02020603050405020304" pitchFamily="18" charset="0"/>
              </a:rPr>
              <a:t>n_neighbors</a:t>
            </a:r>
            <a:r>
              <a:rPr lang="en-IN" sz="1600" dirty="0">
                <a:effectLst/>
                <a:latin typeface="Times New Roman" panose="02020603050405020304" pitchFamily="18" charset="0"/>
                <a:ea typeface="Times New Roman" panose="02020603050405020304" pitchFamily="18" charset="0"/>
              </a:rPr>
              <a:t> </a:t>
            </a:r>
            <a:r>
              <a:rPr lang="en-IN" sz="1600" i="1" dirty="0">
                <a:effectLst/>
                <a:latin typeface="Times New Roman" panose="02020603050405020304" pitchFamily="18" charset="0"/>
                <a:ea typeface="Times New Roman" panose="02020603050405020304" pitchFamily="18" charset="0"/>
              </a:rPr>
              <a:t>int, default=5</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Number of neighbours to use by default for </a:t>
            </a:r>
            <a:r>
              <a:rPr lang="en-IN" sz="1600" u="sng" dirty="0" err="1">
                <a:solidFill>
                  <a:srgbClr val="0000FF"/>
                </a:solidFill>
                <a:effectLst/>
                <a:latin typeface="Times New Roman" panose="02020603050405020304" pitchFamily="18" charset="0"/>
                <a:ea typeface="Times New Roman" panose="02020603050405020304" pitchFamily="18" charset="0"/>
                <a:hlinkClick r:id="rId2" tooltip="sklearn.neighbors.NearestNeighbors.kneighbors"/>
              </a:rPr>
              <a:t>kneighbors</a:t>
            </a:r>
            <a:r>
              <a:rPr lang="en-IN" sz="1600" dirty="0">
                <a:effectLst/>
                <a:latin typeface="Times New Roman" panose="02020603050405020304" pitchFamily="18" charset="0"/>
                <a:ea typeface="Times New Roman" panose="02020603050405020304" pitchFamily="18" charset="0"/>
              </a:rPr>
              <a:t> queries.</a:t>
            </a:r>
          </a:p>
          <a:p>
            <a:pPr algn="just"/>
            <a:r>
              <a:rPr lang="en-IN" sz="1600" dirty="0">
                <a:effectLst/>
                <a:latin typeface="Times New Roman" panose="02020603050405020304" pitchFamily="18" charset="0"/>
                <a:ea typeface="Times New Roman" panose="02020603050405020304" pitchFamily="18" charset="0"/>
              </a:rPr>
              <a:t> </a:t>
            </a:r>
          </a:p>
          <a:p>
            <a:pPr lvl="0" algn="just"/>
            <a:r>
              <a:rPr lang="en-IN" sz="1600" dirty="0">
                <a:effectLst/>
                <a:latin typeface="Times New Roman" panose="02020603050405020304" pitchFamily="18" charset="0"/>
                <a:ea typeface="Times New Roman" panose="02020603050405020304" pitchFamily="18" charset="0"/>
              </a:rPr>
              <a:t>2) Radius </a:t>
            </a:r>
            <a:r>
              <a:rPr lang="en-IN" sz="1600" i="1" dirty="0">
                <a:effectLst/>
                <a:latin typeface="Times New Roman" panose="02020603050405020304" pitchFamily="18" charset="0"/>
                <a:ea typeface="Times New Roman" panose="02020603050405020304" pitchFamily="18" charset="0"/>
              </a:rPr>
              <a:t>float, default=1.0</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Range of parameter space to use by default for </a:t>
            </a:r>
            <a:r>
              <a:rPr lang="en-IN" sz="1600" u="sng" dirty="0" err="1">
                <a:solidFill>
                  <a:srgbClr val="0000FF"/>
                </a:solidFill>
                <a:effectLst/>
                <a:latin typeface="Times New Roman" panose="02020603050405020304" pitchFamily="18" charset="0"/>
                <a:ea typeface="Times New Roman" panose="02020603050405020304" pitchFamily="18" charset="0"/>
                <a:hlinkClick r:id="rId3" tooltip="sklearn.neighbors.NearestNeighbors.radius_neighbors"/>
              </a:rPr>
              <a:t>radius_neighbors</a:t>
            </a:r>
            <a:r>
              <a:rPr lang="en-IN" sz="1600" dirty="0">
                <a:effectLst/>
                <a:latin typeface="Times New Roman" panose="02020603050405020304" pitchFamily="18" charset="0"/>
                <a:ea typeface="Times New Roman" panose="02020603050405020304" pitchFamily="18" charset="0"/>
              </a:rPr>
              <a:t> queries</a:t>
            </a:r>
            <a:r>
              <a:rPr lang="en-IN" sz="1800" dirty="0">
                <a:effectLst/>
                <a:latin typeface="Times New Roman" panose="02020603050405020304" pitchFamily="18" charset="0"/>
                <a:ea typeface="Times New Roman" panose="02020603050405020304" pitchFamily="18" charset="0"/>
              </a:rPr>
              <a:t>.</a:t>
            </a:r>
          </a:p>
          <a:p>
            <a:pPr lvl="0" algn="just"/>
            <a:r>
              <a:rPr lang="en-IN" sz="1800" dirty="0">
                <a:effectLst/>
                <a:latin typeface="Times New Roman" panose="02020603050405020304" pitchFamily="18" charset="0"/>
                <a:ea typeface="Times New Roman" panose="02020603050405020304" pitchFamily="18" charset="0"/>
              </a:rPr>
              <a:t>3)  </a:t>
            </a:r>
            <a:r>
              <a:rPr lang="en-IN" sz="1600" dirty="0">
                <a:effectLst/>
                <a:latin typeface="Times New Roman" panose="02020603050405020304" pitchFamily="18" charset="0"/>
                <a:ea typeface="Times New Roman" panose="02020603050405020304" pitchFamily="18" charset="0"/>
              </a:rPr>
              <a:t>algorithm</a:t>
            </a:r>
            <a:r>
              <a:rPr lang="en-IN" sz="1600" i="1" dirty="0">
                <a:effectLst/>
                <a:latin typeface="Times New Roman" panose="02020603050405020304" pitchFamily="18" charset="0"/>
                <a:ea typeface="Times New Roman" panose="02020603050405020304" pitchFamily="18" charset="0"/>
              </a:rPr>
              <a:t>{‘auto’, ‘</a:t>
            </a:r>
            <a:r>
              <a:rPr lang="en-IN" sz="1600" i="1" dirty="0" err="1">
                <a:effectLst/>
                <a:latin typeface="Times New Roman" panose="02020603050405020304" pitchFamily="18" charset="0"/>
                <a:ea typeface="Times New Roman" panose="02020603050405020304" pitchFamily="18" charset="0"/>
              </a:rPr>
              <a:t>ball_tree</a:t>
            </a:r>
            <a:r>
              <a:rPr lang="en-IN" sz="1600" i="1" dirty="0">
                <a:effectLst/>
                <a:latin typeface="Times New Roman" panose="02020603050405020304" pitchFamily="18" charset="0"/>
                <a:ea typeface="Times New Roman" panose="02020603050405020304" pitchFamily="18" charset="0"/>
              </a:rPr>
              <a:t>’, ‘</a:t>
            </a:r>
            <a:r>
              <a:rPr lang="en-IN" sz="1600" i="1" dirty="0" err="1">
                <a:effectLst/>
                <a:latin typeface="Times New Roman" panose="02020603050405020304" pitchFamily="18" charset="0"/>
                <a:ea typeface="Times New Roman" panose="02020603050405020304" pitchFamily="18" charset="0"/>
              </a:rPr>
              <a:t>kd_tree</a:t>
            </a:r>
            <a:r>
              <a:rPr lang="en-IN" sz="1600" i="1" dirty="0">
                <a:effectLst/>
                <a:latin typeface="Times New Roman" panose="02020603050405020304" pitchFamily="18" charset="0"/>
                <a:ea typeface="Times New Roman" panose="02020603050405020304" pitchFamily="18" charset="0"/>
              </a:rPr>
              <a:t>’, ‘brute’}, default=’auto’</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Algorithm used to compute the nearest neighbours:</a:t>
            </a: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a:t>
            </a:r>
            <a:r>
              <a:rPr lang="en-IN" sz="1600" dirty="0" err="1">
                <a:effectLst/>
                <a:latin typeface="Times New Roman" panose="02020603050405020304" pitchFamily="18" charset="0"/>
                <a:ea typeface="Times New Roman" panose="02020603050405020304" pitchFamily="18" charset="0"/>
              </a:rPr>
              <a:t>ball_tree</a:t>
            </a:r>
            <a:r>
              <a:rPr lang="en-IN" sz="1600" dirty="0">
                <a:effectLst/>
                <a:latin typeface="Times New Roman" panose="02020603050405020304" pitchFamily="18" charset="0"/>
                <a:ea typeface="Times New Roman" panose="02020603050405020304" pitchFamily="18" charset="0"/>
              </a:rPr>
              <a:t>’ will use </a:t>
            </a:r>
            <a:r>
              <a:rPr lang="en-IN" sz="1600" u="sng" dirty="0" err="1">
                <a:solidFill>
                  <a:srgbClr val="0000FF"/>
                </a:solidFill>
                <a:effectLst/>
                <a:latin typeface="Times New Roman" panose="02020603050405020304" pitchFamily="18" charset="0"/>
                <a:ea typeface="Times New Roman" panose="02020603050405020304" pitchFamily="18" charset="0"/>
                <a:hlinkClick r:id="rId4" tooltip="sklearn.neighbors.BallTree"/>
              </a:rPr>
              <a:t>BallTree</a:t>
            </a:r>
            <a:endParaRPr lang="en-IN" sz="16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a:t>
            </a:r>
            <a:r>
              <a:rPr lang="en-IN" sz="1600" dirty="0" err="1">
                <a:effectLst/>
                <a:latin typeface="Times New Roman" panose="02020603050405020304" pitchFamily="18" charset="0"/>
                <a:ea typeface="Times New Roman" panose="02020603050405020304" pitchFamily="18" charset="0"/>
              </a:rPr>
              <a:t>kd_tree</a:t>
            </a:r>
            <a:r>
              <a:rPr lang="en-IN" sz="1600" dirty="0">
                <a:effectLst/>
                <a:latin typeface="Times New Roman" panose="02020603050405020304" pitchFamily="18" charset="0"/>
                <a:ea typeface="Times New Roman" panose="02020603050405020304" pitchFamily="18" charset="0"/>
              </a:rPr>
              <a:t>’ will use </a:t>
            </a:r>
            <a:r>
              <a:rPr lang="en-IN" sz="1600" u="sng" dirty="0" err="1">
                <a:solidFill>
                  <a:srgbClr val="0000FF"/>
                </a:solidFill>
                <a:effectLst/>
                <a:latin typeface="Times New Roman" panose="02020603050405020304" pitchFamily="18" charset="0"/>
                <a:ea typeface="Times New Roman" panose="02020603050405020304" pitchFamily="18" charset="0"/>
                <a:hlinkClick r:id="rId5" tooltip="sklearn.neighbors.KDTree"/>
              </a:rPr>
              <a:t>KDTree</a:t>
            </a:r>
            <a:endParaRPr lang="en-IN" sz="16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‘brute’ will use a brute-force search.</a:t>
            </a:r>
          </a:p>
          <a:p>
            <a:pPr marL="342900" lvl="0" indent="-342900" algn="jus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‘auto’ will attempt to decide the most appropriate algorithm based on the values passed to </a:t>
            </a:r>
            <a:r>
              <a:rPr lang="en-IN" sz="1600" u="sng" dirty="0">
                <a:solidFill>
                  <a:srgbClr val="0000FF"/>
                </a:solidFill>
                <a:effectLst/>
                <a:latin typeface="Times New Roman" panose="02020603050405020304" pitchFamily="18" charset="0"/>
                <a:ea typeface="Times New Roman" panose="02020603050405020304" pitchFamily="18" charset="0"/>
                <a:hlinkClick r:id="rId6" tooltip="sklearn.neighbors.NearestNeighbors.fit"/>
              </a:rPr>
              <a:t>fit</a:t>
            </a:r>
            <a:r>
              <a:rPr lang="en-IN" sz="1600" dirty="0">
                <a:effectLst/>
                <a:latin typeface="Times New Roman" panose="02020603050405020304" pitchFamily="18" charset="0"/>
                <a:ea typeface="Times New Roman" panose="02020603050405020304" pitchFamily="18" charset="0"/>
              </a:rPr>
              <a:t> method.</a:t>
            </a:r>
          </a:p>
          <a:p>
            <a:pPr algn="just"/>
            <a:r>
              <a:rPr lang="en-IN" sz="1600" dirty="0">
                <a:effectLst/>
                <a:latin typeface="Times New Roman" panose="02020603050405020304" pitchFamily="18" charset="0"/>
                <a:ea typeface="Times New Roman" panose="02020603050405020304" pitchFamily="18" charset="0"/>
              </a:rPr>
              <a:t>           Note: fitting on sparse input will override the setting of this parameter, using brute force.</a:t>
            </a:r>
          </a:p>
          <a:p>
            <a:pPr lvl="0" algn="just"/>
            <a:r>
              <a:rPr lang="en-IN" sz="1600" dirty="0">
                <a:effectLst/>
                <a:latin typeface="Times New Roman" panose="02020603050405020304" pitchFamily="18" charset="0"/>
                <a:ea typeface="Times New Roman" panose="02020603050405020304" pitchFamily="18" charset="0"/>
              </a:rPr>
              <a:t>4) </a:t>
            </a:r>
            <a:r>
              <a:rPr lang="en-IN" sz="1600" dirty="0" err="1">
                <a:effectLst/>
                <a:latin typeface="Times New Roman" panose="02020603050405020304" pitchFamily="18" charset="0"/>
                <a:ea typeface="Times New Roman" panose="02020603050405020304" pitchFamily="18" charset="0"/>
              </a:rPr>
              <a:t>leaf_size</a:t>
            </a:r>
            <a:r>
              <a:rPr lang="en-IN" sz="1600" i="1" dirty="0" err="1">
                <a:effectLst/>
                <a:latin typeface="Times New Roman" panose="02020603050405020304" pitchFamily="18" charset="0"/>
                <a:ea typeface="Times New Roman" panose="02020603050405020304" pitchFamily="18" charset="0"/>
              </a:rPr>
              <a:t>int</a:t>
            </a:r>
            <a:r>
              <a:rPr lang="en-IN" sz="1600" i="1" dirty="0">
                <a:effectLst/>
                <a:latin typeface="Times New Roman" panose="02020603050405020304" pitchFamily="18" charset="0"/>
                <a:ea typeface="Times New Roman" panose="02020603050405020304" pitchFamily="18" charset="0"/>
              </a:rPr>
              <a:t>, default=30</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Leaf size passed to </a:t>
            </a:r>
            <a:r>
              <a:rPr lang="en-IN" sz="1600" dirty="0" err="1">
                <a:effectLst/>
                <a:latin typeface="Times New Roman" panose="02020603050405020304" pitchFamily="18" charset="0"/>
                <a:ea typeface="Times New Roman" panose="02020603050405020304" pitchFamily="18" charset="0"/>
              </a:rPr>
              <a:t>BallTree</a:t>
            </a:r>
            <a:r>
              <a:rPr lang="en-IN" sz="1600" dirty="0">
                <a:effectLst/>
                <a:latin typeface="Times New Roman" panose="02020603050405020304" pitchFamily="18" charset="0"/>
                <a:ea typeface="Times New Roman" panose="02020603050405020304" pitchFamily="18" charset="0"/>
              </a:rPr>
              <a:t> or </a:t>
            </a:r>
            <a:r>
              <a:rPr lang="en-IN" sz="1600" dirty="0" err="1">
                <a:effectLst/>
                <a:latin typeface="Times New Roman" panose="02020603050405020304" pitchFamily="18" charset="0"/>
                <a:ea typeface="Times New Roman" panose="02020603050405020304" pitchFamily="18" charset="0"/>
              </a:rPr>
              <a:t>KDTree</a:t>
            </a:r>
            <a:r>
              <a:rPr lang="en-IN" sz="1600" dirty="0">
                <a:effectLst/>
                <a:latin typeface="Times New Roman" panose="02020603050405020304" pitchFamily="18" charset="0"/>
                <a:ea typeface="Times New Roman" panose="02020603050405020304" pitchFamily="18" charset="0"/>
              </a:rPr>
              <a:t>. This can affect the speed of the                  construction and query, as well as the memory required to store the tree. The optimal value depends on the nature of the problem.</a:t>
            </a:r>
          </a:p>
          <a:p>
            <a:pPr algn="just"/>
            <a:endParaRPr lang="en-IN" sz="1600" dirty="0">
              <a:effectLst/>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18174411"/>
      </p:ext>
    </p:extLst>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77</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5247590"/>
          </a:xfrm>
          <a:prstGeom prst="rect">
            <a:avLst/>
          </a:prstGeom>
          <a:noFill/>
        </p:spPr>
        <p:txBody>
          <a:bodyPr wrap="square">
            <a:spAutoFit/>
          </a:bodyPr>
          <a:lstStyle/>
          <a:p>
            <a:pPr lvl="0" algn="just"/>
            <a:r>
              <a:rPr lang="en-IN" sz="1800" dirty="0">
                <a:effectLst/>
                <a:latin typeface="Times New Roman" panose="02020603050405020304" pitchFamily="18" charset="0"/>
                <a:ea typeface="Times New Roman" panose="02020603050405020304" pitchFamily="18" charset="0"/>
              </a:rPr>
              <a:t>5) </a:t>
            </a:r>
            <a:r>
              <a:rPr lang="en-IN" sz="1600" dirty="0" err="1">
                <a:effectLst/>
                <a:latin typeface="Times New Roman" panose="02020603050405020304" pitchFamily="18" charset="0"/>
                <a:ea typeface="Times New Roman" panose="02020603050405020304" pitchFamily="18" charset="0"/>
              </a:rPr>
              <a:t>metric</a:t>
            </a:r>
            <a:r>
              <a:rPr lang="en-IN" sz="1600" i="1" dirty="0" err="1">
                <a:effectLst/>
                <a:latin typeface="Times New Roman" panose="02020603050405020304" pitchFamily="18" charset="0"/>
                <a:ea typeface="Times New Roman" panose="02020603050405020304" pitchFamily="18" charset="0"/>
              </a:rPr>
              <a:t>str</a:t>
            </a:r>
            <a:r>
              <a:rPr lang="en-IN" sz="1600" i="1" dirty="0">
                <a:effectLst/>
                <a:latin typeface="Times New Roman" panose="02020603050405020304" pitchFamily="18" charset="0"/>
                <a:ea typeface="Times New Roman" panose="02020603050405020304" pitchFamily="18" charset="0"/>
              </a:rPr>
              <a:t> or callable, default=’</a:t>
            </a:r>
            <a:r>
              <a:rPr lang="en-IN" sz="1600" i="1" dirty="0" err="1">
                <a:effectLst/>
                <a:latin typeface="Times New Roman" panose="02020603050405020304" pitchFamily="18" charset="0"/>
                <a:ea typeface="Times New Roman" panose="02020603050405020304" pitchFamily="18" charset="0"/>
              </a:rPr>
              <a:t>minkowski</a:t>
            </a:r>
            <a:r>
              <a:rPr lang="en-IN" sz="1600" i="1"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The distance metric to use for the tree. The default metric is </a:t>
            </a:r>
            <a:r>
              <a:rPr lang="en-IN" sz="1600" dirty="0" err="1">
                <a:effectLst/>
                <a:latin typeface="Times New Roman" panose="02020603050405020304" pitchFamily="18" charset="0"/>
                <a:ea typeface="Times New Roman" panose="02020603050405020304" pitchFamily="18" charset="0"/>
              </a:rPr>
              <a:t>minkowski</a:t>
            </a:r>
            <a:r>
              <a:rPr lang="en-IN" sz="1600" dirty="0">
                <a:effectLst/>
                <a:latin typeface="Times New Roman" panose="02020603050405020304" pitchFamily="18" charset="0"/>
                <a:ea typeface="Times New Roman" panose="02020603050405020304" pitchFamily="18" charset="0"/>
              </a:rPr>
              <a:t>, and with     p=2 is equivalent to the standard Euclidean metric. For a list of available metrics, see the documentation of </a:t>
            </a:r>
            <a:r>
              <a:rPr lang="en-IN" sz="1600" u="sng" dirty="0" err="1">
                <a:solidFill>
                  <a:srgbClr val="0000FF"/>
                </a:solidFill>
                <a:effectLst/>
                <a:latin typeface="Times New Roman" panose="02020603050405020304" pitchFamily="18" charset="0"/>
                <a:ea typeface="Times New Roman" panose="02020603050405020304" pitchFamily="18" charset="0"/>
                <a:hlinkClick r:id="rId2" tooltip="sklearn.metrics.DistanceMetric"/>
              </a:rPr>
              <a:t>DistanceMetric</a:t>
            </a:r>
            <a:r>
              <a:rPr lang="en-IN" sz="1600" dirty="0">
                <a:effectLst/>
                <a:latin typeface="Times New Roman" panose="02020603050405020304" pitchFamily="18" charset="0"/>
                <a:ea typeface="Times New Roman" panose="02020603050405020304" pitchFamily="18" charset="0"/>
              </a:rPr>
              <a:t> and the metrics listed in </a:t>
            </a:r>
            <a:r>
              <a:rPr lang="en-IN" sz="1600" dirty="0" err="1">
                <a:effectLst/>
                <a:latin typeface="Times New Roman" panose="02020603050405020304" pitchFamily="18" charset="0"/>
                <a:ea typeface="Times New Roman" panose="02020603050405020304" pitchFamily="18" charset="0"/>
              </a:rPr>
              <a:t>sklearn.metrics.pairwise.PAIRWISE_DISTANCE_FUNCTIONS</a:t>
            </a:r>
            <a:r>
              <a:rPr lang="en-IN" sz="1600" dirty="0">
                <a:effectLst/>
                <a:latin typeface="Times New Roman" panose="02020603050405020304" pitchFamily="18" charset="0"/>
                <a:ea typeface="Times New Roman" panose="02020603050405020304" pitchFamily="18" charset="0"/>
              </a:rPr>
              <a:t>. Note that the “cosine” metric uses </a:t>
            </a:r>
            <a:r>
              <a:rPr lang="en-IN" sz="1600" u="sng" dirty="0" err="1">
                <a:solidFill>
                  <a:srgbClr val="0000FF"/>
                </a:solidFill>
                <a:effectLst/>
                <a:latin typeface="Times New Roman" panose="02020603050405020304" pitchFamily="18" charset="0"/>
                <a:ea typeface="Times New Roman" panose="02020603050405020304" pitchFamily="18" charset="0"/>
                <a:hlinkClick r:id="rId3" tooltip="sklearn.metrics.pairwise.cosine_distances"/>
              </a:rPr>
              <a:t>cosine_distances</a:t>
            </a:r>
            <a:r>
              <a:rPr lang="en-IN" sz="1600" dirty="0">
                <a:effectLst/>
                <a:latin typeface="Times New Roman" panose="02020603050405020304" pitchFamily="18" charset="0"/>
                <a:ea typeface="Times New Roman" panose="02020603050405020304" pitchFamily="18" charset="0"/>
              </a:rPr>
              <a:t>. If metric is “precomputed”, X is assumed to be a distance matrix and must be square during fit. X may be a </a:t>
            </a:r>
            <a:r>
              <a:rPr lang="en-IN" sz="1600" u="sng" dirty="0">
                <a:solidFill>
                  <a:srgbClr val="0000FF"/>
                </a:solidFill>
                <a:effectLst/>
                <a:latin typeface="Times New Roman" panose="02020603050405020304" pitchFamily="18" charset="0"/>
                <a:ea typeface="Times New Roman" panose="02020603050405020304" pitchFamily="18" charset="0"/>
                <a:hlinkClick r:id="rId4"/>
              </a:rPr>
              <a:t>sparse graph</a:t>
            </a:r>
            <a:r>
              <a:rPr lang="en-IN" sz="1600" dirty="0">
                <a:effectLst/>
                <a:latin typeface="Times New Roman" panose="02020603050405020304" pitchFamily="18" charset="0"/>
                <a:ea typeface="Times New Roman" panose="02020603050405020304" pitchFamily="18" charset="0"/>
              </a:rPr>
              <a:t>, in which case only “nonzero” elements may be considered </a:t>
            </a:r>
            <a:r>
              <a:rPr lang="en-IN" sz="1600" dirty="0" err="1">
                <a:effectLst/>
                <a:latin typeface="Times New Roman" panose="02020603050405020304" pitchFamily="18" charset="0"/>
                <a:ea typeface="Times New Roman" panose="02020603050405020304" pitchFamily="18" charset="0"/>
              </a:rPr>
              <a:t>neighbors</a:t>
            </a:r>
            <a:r>
              <a:rPr lang="en-IN" sz="1600" dirty="0">
                <a:effectLst/>
                <a:latin typeface="Times New Roman" panose="02020603050405020304" pitchFamily="18" charset="0"/>
                <a:ea typeface="Times New Roman" panose="02020603050405020304" pitchFamily="18" charset="0"/>
              </a:rPr>
              <a:t>.</a:t>
            </a:r>
          </a:p>
          <a:p>
            <a:pPr lvl="0" algn="just"/>
            <a:r>
              <a:rPr lang="en-IN" sz="1600" dirty="0">
                <a:effectLst/>
                <a:latin typeface="Times New Roman" panose="02020603050405020304" pitchFamily="18" charset="0"/>
                <a:ea typeface="Times New Roman" panose="02020603050405020304" pitchFamily="18" charset="0"/>
              </a:rPr>
              <a:t>6) p </a:t>
            </a:r>
            <a:r>
              <a:rPr lang="en-IN" sz="1600" i="1" dirty="0">
                <a:effectLst/>
                <a:latin typeface="Times New Roman" panose="02020603050405020304" pitchFamily="18" charset="0"/>
                <a:ea typeface="Times New Roman" panose="02020603050405020304" pitchFamily="18" charset="0"/>
              </a:rPr>
              <a:t>int, default=2</a:t>
            </a:r>
            <a:endParaRPr lang="en-IN" sz="16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Parameter for the </a:t>
            </a:r>
            <a:r>
              <a:rPr lang="en-IN" sz="1600" dirty="0" err="1">
                <a:effectLst/>
                <a:latin typeface="Times New Roman" panose="02020603050405020304" pitchFamily="18" charset="0"/>
                <a:ea typeface="Times New Roman" panose="02020603050405020304" pitchFamily="18" charset="0"/>
              </a:rPr>
              <a:t>Minkowski</a:t>
            </a:r>
            <a:r>
              <a:rPr lang="en-IN" sz="1600" dirty="0">
                <a:effectLst/>
                <a:latin typeface="Times New Roman" panose="02020603050405020304" pitchFamily="18" charset="0"/>
                <a:ea typeface="Times New Roman" panose="02020603050405020304" pitchFamily="18" charset="0"/>
              </a:rPr>
              <a:t> metric from </a:t>
            </a:r>
            <a:r>
              <a:rPr lang="en-IN" sz="1600" dirty="0" err="1">
                <a:effectLst/>
                <a:latin typeface="Times New Roman" panose="02020603050405020304" pitchFamily="18" charset="0"/>
                <a:ea typeface="Times New Roman" panose="02020603050405020304" pitchFamily="18" charset="0"/>
              </a:rPr>
              <a:t>sklearn.metrics.pairwise.pairwise_distances</a:t>
            </a:r>
            <a:r>
              <a:rPr lang="en-IN" sz="1600" dirty="0">
                <a:effectLst/>
                <a:latin typeface="Times New Roman" panose="02020603050405020304" pitchFamily="18" charset="0"/>
                <a:ea typeface="Times New Roman" panose="02020603050405020304" pitchFamily="18" charset="0"/>
              </a:rPr>
              <a:t>. When p = 1, this is equivalent to using </a:t>
            </a:r>
            <a:r>
              <a:rPr lang="en-IN" sz="1600" dirty="0" err="1">
                <a:effectLst/>
                <a:latin typeface="Times New Roman" panose="02020603050405020304" pitchFamily="18" charset="0"/>
                <a:ea typeface="Times New Roman" panose="02020603050405020304" pitchFamily="18" charset="0"/>
              </a:rPr>
              <a:t>manhattan_distance</a:t>
            </a:r>
            <a:r>
              <a:rPr lang="en-IN" sz="1600" dirty="0">
                <a:effectLst/>
                <a:latin typeface="Times New Roman" panose="02020603050405020304" pitchFamily="18" charset="0"/>
                <a:ea typeface="Times New Roman" panose="02020603050405020304" pitchFamily="18" charset="0"/>
              </a:rPr>
              <a:t> (l1), and </a:t>
            </a:r>
            <a:r>
              <a:rPr lang="en-IN" sz="1600" dirty="0" err="1">
                <a:effectLst/>
                <a:latin typeface="Times New Roman" panose="02020603050405020304" pitchFamily="18" charset="0"/>
                <a:ea typeface="Times New Roman" panose="02020603050405020304" pitchFamily="18" charset="0"/>
              </a:rPr>
              <a:t>euclidean_distance</a:t>
            </a:r>
            <a:r>
              <a:rPr lang="en-IN" sz="1600" dirty="0">
                <a:effectLst/>
                <a:latin typeface="Times New Roman" panose="02020603050405020304" pitchFamily="18" charset="0"/>
                <a:ea typeface="Times New Roman" panose="02020603050405020304" pitchFamily="18" charset="0"/>
              </a:rPr>
              <a:t> (l2) for p = 2. For arbitrary p, </a:t>
            </a:r>
            <a:r>
              <a:rPr lang="en-IN" sz="1600" dirty="0" err="1">
                <a:effectLst/>
                <a:latin typeface="Times New Roman" panose="02020603050405020304" pitchFamily="18" charset="0"/>
                <a:ea typeface="Times New Roman" panose="02020603050405020304" pitchFamily="18" charset="0"/>
              </a:rPr>
              <a:t>minkowski_distance</a:t>
            </a:r>
            <a:r>
              <a:rPr lang="en-IN" sz="1600" dirty="0">
                <a:effectLst/>
                <a:latin typeface="Times New Roman" panose="02020603050405020304" pitchFamily="18" charset="0"/>
                <a:ea typeface="Times New Roman" panose="02020603050405020304" pitchFamily="18" charset="0"/>
              </a:rPr>
              <a:t> (</a:t>
            </a:r>
            <a:r>
              <a:rPr lang="en-IN" sz="1600" dirty="0" err="1">
                <a:effectLst/>
                <a:latin typeface="Times New Roman" panose="02020603050405020304" pitchFamily="18" charset="0"/>
                <a:ea typeface="Times New Roman" panose="02020603050405020304" pitchFamily="18" charset="0"/>
              </a:rPr>
              <a:t>l_p</a:t>
            </a:r>
            <a:r>
              <a:rPr lang="en-IN" sz="1600" dirty="0">
                <a:effectLst/>
                <a:latin typeface="Times New Roman" panose="02020603050405020304" pitchFamily="18" charset="0"/>
                <a:ea typeface="Times New Roman" panose="02020603050405020304" pitchFamily="18" charset="0"/>
              </a:rPr>
              <a:t>) is used.</a:t>
            </a:r>
          </a:p>
          <a:p>
            <a:pPr lvl="0" algn="just"/>
            <a:r>
              <a:rPr lang="en-IN" sz="1800" dirty="0">
                <a:effectLst/>
                <a:latin typeface="Times New Roman" panose="02020603050405020304" pitchFamily="18" charset="0"/>
                <a:ea typeface="Times New Roman" panose="02020603050405020304" pitchFamily="18" charset="0"/>
              </a:rPr>
              <a:t>7) </a:t>
            </a:r>
            <a:r>
              <a:rPr lang="en-IN" sz="1800" dirty="0" err="1">
                <a:effectLst/>
                <a:latin typeface="Times New Roman" panose="02020603050405020304" pitchFamily="18" charset="0"/>
                <a:ea typeface="Times New Roman" panose="02020603050405020304" pitchFamily="18" charset="0"/>
              </a:rPr>
              <a:t>metric_params</a:t>
            </a:r>
            <a:r>
              <a:rPr lang="en-IN" sz="1800" i="1" dirty="0" err="1">
                <a:effectLst/>
                <a:latin typeface="Times New Roman" panose="02020603050405020304" pitchFamily="18" charset="0"/>
                <a:ea typeface="Times New Roman" panose="02020603050405020304" pitchFamily="18" charset="0"/>
              </a:rPr>
              <a:t>dict</a:t>
            </a:r>
            <a:r>
              <a:rPr lang="en-IN" sz="1800" i="1" dirty="0">
                <a:effectLst/>
                <a:latin typeface="Times New Roman" panose="02020603050405020304" pitchFamily="18" charset="0"/>
                <a:ea typeface="Times New Roman" panose="02020603050405020304" pitchFamily="18" charset="0"/>
              </a:rPr>
              <a:t>, default=None</a:t>
            </a:r>
            <a:endParaRPr lang="en-IN" sz="1800" dirty="0">
              <a:effectLst/>
              <a:latin typeface="Times New Roman" panose="02020603050405020304" pitchFamily="18" charset="0"/>
              <a:ea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rPr>
              <a:t>Additional keyword arguments for the metric function.</a:t>
            </a:r>
          </a:p>
          <a:p>
            <a:pPr algn="just"/>
            <a:r>
              <a:rPr lang="en-IN" sz="1800" dirty="0">
                <a:effectLst/>
                <a:latin typeface="Times New Roman" panose="02020603050405020304" pitchFamily="18" charset="0"/>
                <a:ea typeface="Times New Roman" panose="02020603050405020304" pitchFamily="18" charset="0"/>
              </a:rPr>
              <a:t>8) </a:t>
            </a:r>
            <a:r>
              <a:rPr lang="en-IN" sz="1800" dirty="0" err="1">
                <a:effectLst/>
                <a:latin typeface="Times New Roman" panose="02020603050405020304" pitchFamily="18" charset="0"/>
                <a:ea typeface="Times New Roman" panose="02020603050405020304" pitchFamily="18" charset="0"/>
              </a:rPr>
              <a:t>n_jobs</a:t>
            </a:r>
            <a:r>
              <a:rPr lang="en-IN" sz="1800" i="1" dirty="0" err="1">
                <a:effectLst/>
                <a:latin typeface="Times New Roman" panose="02020603050405020304" pitchFamily="18" charset="0"/>
                <a:ea typeface="Times New Roman" panose="02020603050405020304" pitchFamily="18" charset="0"/>
              </a:rPr>
              <a:t>int</a:t>
            </a:r>
            <a:r>
              <a:rPr lang="en-IN" sz="1800" i="1" dirty="0">
                <a:effectLst/>
                <a:latin typeface="Times New Roman" panose="02020603050405020304" pitchFamily="18" charset="0"/>
                <a:ea typeface="Times New Roman" panose="02020603050405020304" pitchFamily="18" charset="0"/>
              </a:rPr>
              <a:t>, default=None</a:t>
            </a:r>
            <a:endParaRPr lang="en-IN" sz="1800" dirty="0">
              <a:effectLst/>
              <a:latin typeface="Times New Roman" panose="02020603050405020304" pitchFamily="18" charset="0"/>
              <a:ea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rPr>
              <a:t>The number of parallel jobs to run for </a:t>
            </a:r>
            <a:r>
              <a:rPr lang="en-IN" sz="1800" dirty="0" err="1">
                <a:effectLst/>
                <a:latin typeface="Times New Roman" panose="02020603050405020304" pitchFamily="18" charset="0"/>
                <a:ea typeface="Times New Roman" panose="02020603050405020304" pitchFamily="18" charset="0"/>
              </a:rPr>
              <a:t>neighbors</a:t>
            </a:r>
            <a:r>
              <a:rPr lang="en-IN" sz="1800" dirty="0">
                <a:effectLst/>
                <a:latin typeface="Times New Roman" panose="02020603050405020304" pitchFamily="18" charset="0"/>
                <a:ea typeface="Times New Roman" panose="02020603050405020304" pitchFamily="18" charset="0"/>
              </a:rPr>
              <a:t> search. None means 1 unless in a </a:t>
            </a:r>
            <a:r>
              <a:rPr lang="en-IN" sz="1800" u="sng" dirty="0" err="1">
                <a:solidFill>
                  <a:srgbClr val="0000FF"/>
                </a:solidFill>
                <a:effectLst/>
                <a:latin typeface="Times New Roman" panose="02020603050405020304" pitchFamily="18" charset="0"/>
                <a:ea typeface="Times New Roman" panose="02020603050405020304" pitchFamily="18" charset="0"/>
                <a:hlinkClick r:id="rId5" tooltip="(in joblib v1.2.0.dev0)"/>
              </a:rPr>
              <a:t>joblib.parallel_backend</a:t>
            </a:r>
            <a:r>
              <a:rPr lang="en-IN" sz="1800" dirty="0">
                <a:effectLst/>
                <a:latin typeface="Times New Roman" panose="02020603050405020304" pitchFamily="18" charset="0"/>
                <a:ea typeface="Times New Roman" panose="02020603050405020304" pitchFamily="18" charset="0"/>
              </a:rPr>
              <a:t> context. -1 means using all processors. </a:t>
            </a:r>
          </a:p>
          <a:p>
            <a:pPr marL="88900" algn="just">
              <a:spcBef>
                <a:spcPts val="430"/>
              </a:spcBef>
            </a:pP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spTree>
    <p:extLst>
      <p:ext uri="{BB962C8B-B14F-4D97-AF65-F5344CB8AC3E}">
        <p14:creationId xmlns:p14="http://schemas.microsoft.com/office/powerpoint/2010/main" val="1715888830"/>
      </p:ext>
    </p:extLst>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78</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423980"/>
          </a:xfrm>
          <a:prstGeom prst="rect">
            <a:avLst/>
          </a:prstGeom>
          <a:noFill/>
        </p:spPr>
        <p:txBody>
          <a:bodyPr wrap="square">
            <a:spAutoFit/>
          </a:bodyPr>
          <a:lstStyle/>
          <a:p>
            <a:pPr algn="just"/>
            <a:r>
              <a:rPr lang="en-US" sz="2000" b="1" dirty="0">
                <a:effectLst/>
                <a:latin typeface="Times New Roman" panose="02020603050405020304" pitchFamily="18" charset="0"/>
                <a:ea typeface="Times New Roman" panose="02020603050405020304" pitchFamily="18" charset="0"/>
              </a:rPr>
              <a:t>DAY – 15</a:t>
            </a:r>
            <a:endParaRPr lang="en-IN" sz="20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TASK- 26</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Convert the Recommendations in </a:t>
            </a:r>
            <a:r>
              <a:rPr lang="en-US" sz="1800" b="1" dirty="0" err="1">
                <a:effectLst/>
                <a:latin typeface="Times New Roman" panose="02020603050405020304" pitchFamily="18" charset="0"/>
                <a:ea typeface="Times New Roman" panose="02020603050405020304" pitchFamily="18" charset="0"/>
              </a:rPr>
              <a:t>Dataframe</a:t>
            </a:r>
            <a:r>
              <a:rPr lang="en-US" sz="1800" b="1" dirty="0">
                <a:effectLst/>
                <a:latin typeface="Times New Roman" panose="02020603050405020304" pitchFamily="18" charset="0"/>
                <a:ea typeface="Times New Roman" panose="02020603050405020304" pitchFamily="18" charset="0"/>
              </a:rPr>
              <a:t> containing product and their distance.</a:t>
            </a:r>
            <a:endParaRPr lang="en-IN" sz="1800" dirty="0">
              <a:effectLst/>
              <a:latin typeface="Times New Roman" panose="02020603050405020304" pitchFamily="18" charset="0"/>
              <a:ea typeface="Times New Roman" panose="02020603050405020304" pitchFamily="18" charset="0"/>
            </a:endParaRPr>
          </a:p>
          <a:p>
            <a:pPr marL="88900" algn="just">
              <a:spcBef>
                <a:spcPts val="430"/>
              </a:spcBef>
            </a:pPr>
            <a:endParaRPr lang="en-IN" sz="2000" b="1" kern="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D19C7B7-135E-74B0-A479-3CE7E9D921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40" t="24087" r="23570" b="13494"/>
          <a:stretch/>
        </p:blipFill>
        <p:spPr bwMode="auto">
          <a:xfrm>
            <a:off x="1260629" y="1425892"/>
            <a:ext cx="4703291" cy="256349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0195F35-6B8D-1422-A526-AD23DE933B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145" t="57307" r="70238" b="8920"/>
          <a:stretch/>
        </p:blipFill>
        <p:spPr bwMode="auto">
          <a:xfrm>
            <a:off x="1260629" y="4162234"/>
            <a:ext cx="2693670" cy="1866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1441998"/>
      </p:ext>
    </p:extLst>
  </p:cSld>
  <p:clrMapOvr>
    <a:masterClrMapping/>
  </p:clrMapOvr>
  <p:transition spd="slow">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9042-943D-42CA-B665-3753AD622853}"/>
              </a:ext>
            </a:extLst>
          </p:cNvPr>
          <p:cNvSpPr>
            <a:spLocks noGrp="1"/>
          </p:cNvSpPr>
          <p:nvPr>
            <p:ph type="ctrTitle"/>
          </p:nvPr>
        </p:nvSpPr>
        <p:spPr>
          <a:xfrm>
            <a:off x="3810000" y="2481819"/>
            <a:ext cx="6172200" cy="1894362"/>
          </a:xfrm>
        </p:spPr>
        <p:txBody>
          <a:bodyPr>
            <a:noAutofit/>
          </a:bodyPr>
          <a:lstStyle/>
          <a:p>
            <a:r>
              <a:rPr lang="en-US" sz="32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chapter:5</a:t>
            </a:r>
            <a:br>
              <a:rPr lang="en-US"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PROJECT</a:t>
            </a:r>
            <a:endParaRPr lang="en-IN"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84129C4-29E7-43D6-AF7F-499968FB240A}"/>
              </a:ext>
            </a:extLst>
          </p:cNvPr>
          <p:cNvSpPr>
            <a:spLocks noGrp="1"/>
          </p:cNvSpPr>
          <p:nvPr>
            <p:ph type="sldNum" sz="quarter" idx="12"/>
          </p:nvPr>
        </p:nvSpPr>
        <p:spPr/>
        <p:txBody>
          <a:bodyPr/>
          <a:lstStyle/>
          <a:p>
            <a:fld id="{9E159A74-5383-4DEF-B0EB-E4482EF1CEF5}" type="slidenum">
              <a:rPr lang="en-IN" smtClean="0"/>
              <a:pPr/>
              <a:t>79</a:t>
            </a:fld>
            <a:endParaRPr lang="en-IN"/>
          </a:p>
        </p:txBody>
      </p:sp>
      <p:sp>
        <p:nvSpPr>
          <p:cNvPr id="5" name="TextBox 4">
            <a:extLst>
              <a:ext uri="{FF2B5EF4-FFF2-40B4-BE49-F238E27FC236}">
                <a16:creationId xmlns:a16="http://schemas.microsoft.com/office/drawing/2014/main" id="{8D03C467-1D61-4B14-B8DE-5C830C3691A4}"/>
              </a:ext>
            </a:extLst>
          </p:cNvPr>
          <p:cNvSpPr txBox="1"/>
          <p:nvPr/>
        </p:nvSpPr>
        <p:spPr>
          <a:xfrm>
            <a:off x="2416630" y="3544154"/>
            <a:ext cx="1121228" cy="923330"/>
          </a:xfrm>
          <a:prstGeom prst="rect">
            <a:avLst/>
          </a:prstGeom>
          <a:noFill/>
        </p:spPr>
        <p:txBody>
          <a:bodyPr wrap="square" rtlCol="0">
            <a:spAutoFit/>
          </a:bodyPr>
          <a:lstStyle/>
          <a:p>
            <a:r>
              <a:rPr lang="en-US" sz="5400" b="1" dirty="0">
                <a:solidFill>
                  <a:schemeClr val="bg1"/>
                </a:solidFill>
                <a:latin typeface="Calibri" panose="020F0502020204030204" pitchFamily="34" charset="0"/>
                <a:cs typeface="Calibri" panose="020F0502020204030204" pitchFamily="34" charset="0"/>
              </a:rPr>
              <a:t>5.</a:t>
            </a:r>
            <a:endParaRPr lang="en-IN"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6667124"/>
      </p:ext>
    </p:extLst>
  </p:cSld>
  <p:clrMapOvr>
    <a:masterClrMapping/>
  </p:clrMapOvr>
  <p:transition spd="slow">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F9B07-A069-4083-9C5C-D145E47B4E58}"/>
              </a:ext>
            </a:extLst>
          </p:cNvPr>
          <p:cNvSpPr txBox="1"/>
          <p:nvPr/>
        </p:nvSpPr>
        <p:spPr>
          <a:xfrm>
            <a:off x="2171534" y="421863"/>
            <a:ext cx="7848932" cy="6014275"/>
          </a:xfrm>
          <a:prstGeom prst="rect">
            <a:avLst/>
          </a:prstGeom>
          <a:noFill/>
        </p:spPr>
        <p:txBody>
          <a:bodyPr wrap="square" rtlCol="0" anchor="ctr">
            <a:spAutoFit/>
          </a:bodyPr>
          <a:lstStyle/>
          <a:p>
            <a:pPr marL="88900" marR="779780" algn="just">
              <a:lnSpc>
                <a:spcPct val="107000"/>
              </a:lnSpc>
              <a:spcBef>
                <a:spcPts val="1255"/>
              </a:spcBef>
              <a:spcAft>
                <a:spcPts val="0"/>
              </a:spcAft>
            </a:pPr>
            <a:r>
              <a:rPr lang="en-US" sz="1800" dirty="0">
                <a:effectLst/>
                <a:latin typeface="Times New Roman" panose="02020603050405020304" pitchFamily="18" charset="0"/>
                <a:ea typeface="Times New Roman" panose="02020603050405020304" pitchFamily="18" charset="0"/>
              </a:rPr>
              <a:t>I</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would like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express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deepest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gratitude to all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those who provided 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support towards </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completion of the internship. I would like to give a special gratitude of thanks to our internal guide, Miki Patel Mam whose contribution in stimulating suggestions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encouragement,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helped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 to complete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internship especially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drafting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report.</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spcBef>
                <a:spcPts val="4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88900" marR="604520" algn="just">
              <a:lnSpc>
                <a:spcPct val="107000"/>
              </a:lnSpc>
              <a:spcAft>
                <a:spcPts val="0"/>
              </a:spcAft>
            </a:pPr>
            <a:r>
              <a:rPr lang="en-US" sz="1800" dirty="0">
                <a:effectLst/>
                <a:latin typeface="Times New Roman" panose="02020603050405020304" pitchFamily="18" charset="0"/>
                <a:ea typeface="Times New Roman" panose="02020603050405020304" pitchFamily="18" charset="0"/>
              </a:rPr>
              <a:t>Furthermore, I would also like to acknowledge with much appreciation the crucial role of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Head of Department, Sudha Patel Mam, who gave the permission to use all required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equipment and the necessary material to fulfil the task. Last but not the least, many thanks go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the teachers and my friends and families who have invested their full effort in guiding us in </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achieving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goal.</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spcBef>
                <a:spcPts val="3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88900" marR="731520" algn="just">
              <a:lnSpc>
                <a:spcPct val="106000"/>
              </a:lnSpc>
              <a:spcAft>
                <a:spcPts val="0"/>
              </a:spcAft>
            </a:pPr>
            <a:r>
              <a:rPr lang="en-US" sz="1800" dirty="0">
                <a:effectLst/>
                <a:latin typeface="Times New Roman" panose="02020603050405020304" pitchFamily="18" charset="0"/>
                <a:ea typeface="Times New Roman" panose="02020603050405020304" pitchFamily="18" charset="0"/>
              </a:rPr>
              <a:t>Also I appreciate the guidance given by the developer at </a:t>
            </a:r>
            <a:r>
              <a:rPr lang="en-US" sz="1800" dirty="0" err="1">
                <a:effectLst/>
                <a:latin typeface="Times New Roman" panose="02020603050405020304" pitchFamily="18" charset="0"/>
                <a:ea typeface="Times New Roman" panose="02020603050405020304" pitchFamily="18" charset="0"/>
              </a:rPr>
              <a:t>BrainyBeam</a:t>
            </a:r>
            <a:r>
              <a:rPr lang="en-US" sz="1800" dirty="0">
                <a:effectLst/>
                <a:latin typeface="Times New Roman" panose="02020603050405020304" pitchFamily="18" charset="0"/>
                <a:ea typeface="Times New Roman" panose="02020603050405020304" pitchFamily="18" charset="0"/>
              </a:rPr>
              <a:t>, Mr. Raj Makhijani Sir as well as the</a:t>
            </a:r>
            <a:r>
              <a:rPr lang="en-US" sz="1800" spc="-285"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panels especially for the internship that has advised me and gave guidance at every moment </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internship.</a:t>
            </a:r>
            <a:endParaRPr lang="en-IN" sz="1800" dirty="0">
              <a:effectLst/>
              <a:latin typeface="Times New Roman" panose="02020603050405020304" pitchFamily="18" charset="0"/>
              <a:ea typeface="Times New Roman" panose="02020603050405020304" pitchFamily="18" charset="0"/>
            </a:endParaRPr>
          </a:p>
          <a:p>
            <a:pPr algn="just">
              <a:lnSpc>
                <a:spcPct val="107000"/>
              </a:lnSpc>
              <a:spcAft>
                <a:spcPts val="600"/>
              </a:spcAft>
            </a:pPr>
            <a:endParaRPr lang="en-IN" dirty="0">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8075C49-399C-4206-9AA7-BC3F2284786F}"/>
              </a:ext>
            </a:extLst>
          </p:cNvPr>
          <p:cNvSpPr>
            <a:spLocks noGrp="1"/>
          </p:cNvSpPr>
          <p:nvPr>
            <p:ph type="sldNum" sz="quarter" idx="12"/>
          </p:nvPr>
        </p:nvSpPr>
        <p:spPr/>
        <p:txBody>
          <a:bodyPr/>
          <a:lstStyle/>
          <a:p>
            <a:fld id="{9E159A74-5383-4DEF-B0EB-E4482EF1CEF5}" type="slidenum">
              <a:rPr lang="en-IN" smtClean="0"/>
              <a:pPr/>
              <a:t>8</a:t>
            </a:fld>
            <a:endParaRPr lang="en-IN"/>
          </a:p>
        </p:txBody>
      </p:sp>
    </p:spTree>
    <p:extLst>
      <p:ext uri="{BB962C8B-B14F-4D97-AF65-F5344CB8AC3E}">
        <p14:creationId xmlns:p14="http://schemas.microsoft.com/office/powerpoint/2010/main" val="1290166654"/>
      </p:ext>
    </p:extLst>
  </p:cSld>
  <p:clrMapOvr>
    <a:masterClrMapping/>
  </p:clrMapOvr>
  <p:transition spd="slow">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80</a:t>
            </a:fld>
            <a:endParaRPr lang="en-IN"/>
          </a:p>
        </p:txBody>
      </p:sp>
      <p:sp>
        <p:nvSpPr>
          <p:cNvPr id="6" name="TextBox 5">
            <a:extLst>
              <a:ext uri="{FF2B5EF4-FFF2-40B4-BE49-F238E27FC236}">
                <a16:creationId xmlns:a16="http://schemas.microsoft.com/office/drawing/2014/main" id="{798A2E7C-3D63-0DE3-A6D6-FAEB8B1779E2}"/>
              </a:ext>
            </a:extLst>
          </p:cNvPr>
          <p:cNvSpPr txBox="1"/>
          <p:nvPr/>
        </p:nvSpPr>
        <p:spPr>
          <a:xfrm>
            <a:off x="1260629" y="319595"/>
            <a:ext cx="9152878" cy="1367554"/>
          </a:xfrm>
          <a:prstGeom prst="rect">
            <a:avLst/>
          </a:prstGeom>
          <a:noFill/>
        </p:spPr>
        <p:txBody>
          <a:bodyPr wrap="square">
            <a:spAutoFit/>
          </a:bodyPr>
          <a:lstStyle/>
          <a:p>
            <a:pPr algn="just"/>
            <a:r>
              <a:rPr lang="en-US" sz="1800" b="1" u="sng" dirty="0">
                <a:effectLst/>
                <a:latin typeface="Times New Roman" panose="02020603050405020304" pitchFamily="18" charset="0"/>
                <a:ea typeface="Times New Roman" panose="02020603050405020304" pitchFamily="18" charset="0"/>
              </a:rPr>
              <a:t>PROJECT – BOOK RECOMMENDATION SYSTEM</a:t>
            </a:r>
            <a:endParaRPr lang="en-IN" sz="18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b="1" u="sng" dirty="0">
                <a:effectLst/>
                <a:latin typeface="Times New Roman" panose="02020603050405020304" pitchFamily="18" charset="0"/>
                <a:ea typeface="Times New Roman" panose="02020603050405020304" pitchFamily="18" charset="0"/>
              </a:rPr>
              <a:t>BOOK RECOMMENDATION WITHOUT SENTIMENT ANALYSIS</a:t>
            </a:r>
            <a:endParaRPr lang="en-IN" sz="1800" dirty="0">
              <a:effectLst/>
              <a:latin typeface="Times New Roman" panose="02020603050405020304" pitchFamily="18" charset="0"/>
              <a:ea typeface="Times New Roman" panose="02020603050405020304" pitchFamily="18" charset="0"/>
            </a:endParaRPr>
          </a:p>
          <a:p>
            <a:pPr marR="604520" algn="just">
              <a:lnSpc>
                <a:spcPct val="107000"/>
              </a:lnSpc>
              <a:spcBef>
                <a:spcPts val="890"/>
              </a:spcBef>
              <a:spcAft>
                <a:spcPts val="0"/>
              </a:spcAft>
            </a:pPr>
            <a:endParaRPr lang="en-IN" sz="1400" dirty="0"/>
          </a:p>
        </p:txBody>
      </p:sp>
      <p:pic>
        <p:nvPicPr>
          <p:cNvPr id="5" name="Picture 4">
            <a:extLst>
              <a:ext uri="{FF2B5EF4-FFF2-40B4-BE49-F238E27FC236}">
                <a16:creationId xmlns:a16="http://schemas.microsoft.com/office/drawing/2014/main" id="{B67B7EA7-B3A0-02C2-582A-F5D9F3EBDC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828" r="44907" b="10172"/>
          <a:stretch/>
        </p:blipFill>
        <p:spPr bwMode="auto">
          <a:xfrm>
            <a:off x="1173628" y="1687149"/>
            <a:ext cx="5694532" cy="302514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22CCE38-01C5-3ACD-708F-8977031269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426" b="17063"/>
          <a:stretch/>
        </p:blipFill>
        <p:spPr bwMode="auto">
          <a:xfrm>
            <a:off x="1363345" y="4766310"/>
            <a:ext cx="5504815" cy="1935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8994807"/>
      </p:ext>
    </p:extLst>
  </p:cSld>
  <p:clrMapOvr>
    <a:masterClrMapping/>
  </p:clrMapOvr>
  <p:transition spd="slow">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81</a:t>
            </a:fld>
            <a:endParaRPr lang="en-IN"/>
          </a:p>
        </p:txBody>
      </p:sp>
      <p:pic>
        <p:nvPicPr>
          <p:cNvPr id="5" name="Picture 4">
            <a:extLst>
              <a:ext uri="{FF2B5EF4-FFF2-40B4-BE49-F238E27FC236}">
                <a16:creationId xmlns:a16="http://schemas.microsoft.com/office/drawing/2014/main" id="{3D925AD7-FBE2-94AA-6BD5-448FC69B43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06" b="41427"/>
          <a:stretch/>
        </p:blipFill>
        <p:spPr bwMode="auto">
          <a:xfrm>
            <a:off x="1047432" y="319595"/>
            <a:ext cx="5504815" cy="15316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73AAE28-7F65-4293-1672-307EF50469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090" b="6973"/>
          <a:stretch/>
        </p:blipFill>
        <p:spPr bwMode="auto">
          <a:xfrm>
            <a:off x="1047432" y="1972310"/>
            <a:ext cx="5504815" cy="2567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878307"/>
      </p:ext>
    </p:extLst>
  </p:cSld>
  <p:clrMapOvr>
    <a:masterClrMapping/>
  </p:clrMapOvr>
  <p:transition spd="slow">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82</a:t>
            </a:fld>
            <a:endParaRPr lang="en-IN"/>
          </a:p>
        </p:txBody>
      </p:sp>
      <p:pic>
        <p:nvPicPr>
          <p:cNvPr id="5" name="Picture 4">
            <a:extLst>
              <a:ext uri="{FF2B5EF4-FFF2-40B4-BE49-F238E27FC236}">
                <a16:creationId xmlns:a16="http://schemas.microsoft.com/office/drawing/2014/main" id="{CE971EA3-D53C-570A-FC38-D4675680E9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90" b="4758"/>
          <a:stretch/>
        </p:blipFill>
        <p:spPr bwMode="auto">
          <a:xfrm>
            <a:off x="854392" y="474765"/>
            <a:ext cx="5504815" cy="26365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FFF3E4D-57EF-76D7-2F6F-90AA8B1283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68" b="5496"/>
          <a:stretch/>
        </p:blipFill>
        <p:spPr bwMode="auto">
          <a:xfrm>
            <a:off x="854392" y="3111285"/>
            <a:ext cx="5504815" cy="266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8744661"/>
      </p:ext>
    </p:extLst>
  </p:cSld>
  <p:clrMapOvr>
    <a:masterClrMapping/>
  </p:clrMapOvr>
  <p:transition spd="slow">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83</a:t>
            </a:fld>
            <a:endParaRPr lang="en-IN"/>
          </a:p>
        </p:txBody>
      </p:sp>
      <p:pic>
        <p:nvPicPr>
          <p:cNvPr id="5" name="Picture 4">
            <a:extLst>
              <a:ext uri="{FF2B5EF4-FFF2-40B4-BE49-F238E27FC236}">
                <a16:creationId xmlns:a16="http://schemas.microsoft.com/office/drawing/2014/main" id="{CBD608D5-B7ED-0F60-B6AC-1C3066B27E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06" b="5742"/>
          <a:stretch/>
        </p:blipFill>
        <p:spPr bwMode="auto">
          <a:xfrm>
            <a:off x="752792" y="607060"/>
            <a:ext cx="5504815" cy="263652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8C5C51C-DA7F-9968-374E-1099091315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75" b="5251"/>
          <a:stretch/>
        </p:blipFill>
        <p:spPr bwMode="auto">
          <a:xfrm>
            <a:off x="752792" y="3304540"/>
            <a:ext cx="5504815" cy="2689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0434867"/>
      </p:ext>
    </p:extLst>
  </p:cSld>
  <p:clrMapOvr>
    <a:masterClrMapping/>
  </p:clrMapOvr>
  <p:transition spd="slow">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84</a:t>
            </a:fld>
            <a:endParaRPr lang="en-IN"/>
          </a:p>
        </p:txBody>
      </p:sp>
      <p:pic>
        <p:nvPicPr>
          <p:cNvPr id="6" name="Picture 5">
            <a:extLst>
              <a:ext uri="{FF2B5EF4-FFF2-40B4-BE49-F238E27FC236}">
                <a16:creationId xmlns:a16="http://schemas.microsoft.com/office/drawing/2014/main" id="{4487AA0A-2E33-5D42-6DBB-35AF15A8E1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352" b="13618"/>
          <a:stretch/>
        </p:blipFill>
        <p:spPr bwMode="auto">
          <a:xfrm>
            <a:off x="803592" y="621030"/>
            <a:ext cx="5504815" cy="238506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63912A6-158B-1E5E-C2D3-D81A1A2A0C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14" b="29368"/>
          <a:stretch/>
        </p:blipFill>
        <p:spPr bwMode="auto">
          <a:xfrm>
            <a:off x="803592" y="3006090"/>
            <a:ext cx="5504815" cy="1821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1789660"/>
      </p:ext>
    </p:extLst>
  </p:cSld>
  <p:clrMapOvr>
    <a:masterClrMapping/>
  </p:clrMapOvr>
  <p:transition spd="slow">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85</a:t>
            </a:fld>
            <a:endParaRPr lang="en-IN"/>
          </a:p>
        </p:txBody>
      </p:sp>
      <p:sp>
        <p:nvSpPr>
          <p:cNvPr id="5" name="TextBox 4">
            <a:extLst>
              <a:ext uri="{FF2B5EF4-FFF2-40B4-BE49-F238E27FC236}">
                <a16:creationId xmlns:a16="http://schemas.microsoft.com/office/drawing/2014/main" id="{BDA8494A-1982-420B-026B-D1EF7EED58F8}"/>
              </a:ext>
            </a:extLst>
          </p:cNvPr>
          <p:cNvSpPr txBox="1"/>
          <p:nvPr/>
        </p:nvSpPr>
        <p:spPr>
          <a:xfrm>
            <a:off x="1005840" y="326182"/>
            <a:ext cx="9276080" cy="400110"/>
          </a:xfrm>
          <a:prstGeom prst="rect">
            <a:avLst/>
          </a:prstGeom>
          <a:noFill/>
        </p:spPr>
        <p:txBody>
          <a:bodyPr wrap="square">
            <a:spAutoFit/>
          </a:bodyPr>
          <a:lstStyle/>
          <a:p>
            <a:pPr algn="just"/>
            <a:r>
              <a:rPr lang="en-US" sz="2000" b="1" u="sng" dirty="0">
                <a:effectLst/>
                <a:latin typeface="Times New Roman" panose="02020603050405020304" pitchFamily="18" charset="0"/>
                <a:ea typeface="Times New Roman" panose="02020603050405020304" pitchFamily="18" charset="0"/>
              </a:rPr>
              <a:t>BOOK RECOMMENDATION WITH SENTIMENT ANALYSIS-</a:t>
            </a:r>
            <a:endParaRPr lang="en-IN"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A07722E-377A-A29C-48CC-B15A0207CC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90" b="17556"/>
          <a:stretch/>
        </p:blipFill>
        <p:spPr bwMode="auto">
          <a:xfrm>
            <a:off x="834072" y="855980"/>
            <a:ext cx="5504815" cy="22402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A43FC67-6E37-4BD1-81EE-5AC712F229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75" b="16079"/>
          <a:stretch/>
        </p:blipFill>
        <p:spPr bwMode="auto">
          <a:xfrm>
            <a:off x="834072" y="3170068"/>
            <a:ext cx="5504815" cy="2255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6616523"/>
      </p:ext>
    </p:extLst>
  </p:cSld>
  <p:clrMapOvr>
    <a:masterClrMapping/>
  </p:clrMapOvr>
  <p:transition spd="slow">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86</a:t>
            </a:fld>
            <a:endParaRPr lang="en-IN"/>
          </a:p>
        </p:txBody>
      </p:sp>
      <p:pic>
        <p:nvPicPr>
          <p:cNvPr id="3" name="Picture 2">
            <a:extLst>
              <a:ext uri="{FF2B5EF4-FFF2-40B4-BE49-F238E27FC236}">
                <a16:creationId xmlns:a16="http://schemas.microsoft.com/office/drawing/2014/main" id="{9693E395-E569-632A-5755-B17B53BEF3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90" b="19278"/>
          <a:stretch/>
        </p:blipFill>
        <p:spPr bwMode="auto">
          <a:xfrm>
            <a:off x="844232" y="720090"/>
            <a:ext cx="5504815" cy="21869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5587B6D-6441-9D0A-1D14-7E4CD2B1B6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828" r="69547" b="9188"/>
          <a:stretch/>
        </p:blipFill>
        <p:spPr bwMode="auto">
          <a:xfrm>
            <a:off x="1231900" y="3039110"/>
            <a:ext cx="5196840" cy="3215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546575"/>
      </p:ext>
    </p:extLst>
  </p:cSld>
  <p:clrMapOvr>
    <a:masterClrMapping/>
  </p:clrMapOvr>
  <p:transition spd="slow">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87</a:t>
            </a:fld>
            <a:endParaRPr lang="en-IN"/>
          </a:p>
        </p:txBody>
      </p:sp>
      <p:pic>
        <p:nvPicPr>
          <p:cNvPr id="3" name="Picture 2">
            <a:extLst>
              <a:ext uri="{FF2B5EF4-FFF2-40B4-BE49-F238E27FC236}">
                <a16:creationId xmlns:a16="http://schemas.microsoft.com/office/drawing/2014/main" id="{651F1AC2-6C2D-F749-E842-1814019D3A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859" b="20263"/>
          <a:stretch/>
        </p:blipFill>
        <p:spPr bwMode="auto">
          <a:xfrm>
            <a:off x="986790" y="379730"/>
            <a:ext cx="6134100" cy="28270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D83AAA9-886B-0A4D-1AFD-6EB361FE12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353" b="33797"/>
          <a:stretch/>
        </p:blipFill>
        <p:spPr bwMode="auto">
          <a:xfrm>
            <a:off x="1131570" y="3206750"/>
            <a:ext cx="5989320" cy="2004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5552689"/>
      </p:ext>
    </p:extLst>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88</a:t>
            </a:fld>
            <a:endParaRPr lang="en-IN"/>
          </a:p>
        </p:txBody>
      </p:sp>
      <p:pic>
        <p:nvPicPr>
          <p:cNvPr id="3" name="Picture 2">
            <a:extLst>
              <a:ext uri="{FF2B5EF4-FFF2-40B4-BE49-F238E27FC236}">
                <a16:creationId xmlns:a16="http://schemas.microsoft.com/office/drawing/2014/main" id="{6A698A8B-F1E5-14D3-A7D1-B40EDF8116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614" b="5496"/>
          <a:stretch/>
        </p:blipFill>
        <p:spPr bwMode="auto">
          <a:xfrm>
            <a:off x="986472" y="361950"/>
            <a:ext cx="5504815" cy="26593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85F595C-9408-4B8C-5F63-83E583576D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97" b="5989"/>
          <a:stretch/>
        </p:blipFill>
        <p:spPr bwMode="auto">
          <a:xfrm>
            <a:off x="986472" y="3021330"/>
            <a:ext cx="5504815" cy="2613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2758348"/>
      </p:ext>
    </p:extLst>
  </p:cSld>
  <p:clrMapOvr>
    <a:masterClrMapping/>
  </p:clrMapOvr>
  <p:transition spd="slow">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89</a:t>
            </a:fld>
            <a:endParaRPr lang="en-IN"/>
          </a:p>
        </p:txBody>
      </p:sp>
      <p:pic>
        <p:nvPicPr>
          <p:cNvPr id="3" name="Picture 2">
            <a:extLst>
              <a:ext uri="{FF2B5EF4-FFF2-40B4-BE49-F238E27FC236}">
                <a16:creationId xmlns:a16="http://schemas.microsoft.com/office/drawing/2014/main" id="{80D40EA0-DFDF-72BC-615E-98EFA4F962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90" b="6481"/>
          <a:stretch/>
        </p:blipFill>
        <p:spPr bwMode="auto">
          <a:xfrm>
            <a:off x="1301432" y="643890"/>
            <a:ext cx="5504815" cy="25831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FCDC693-914D-EBF5-0095-50D8EF00B2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59" b="5496"/>
          <a:stretch/>
        </p:blipFill>
        <p:spPr bwMode="auto">
          <a:xfrm>
            <a:off x="1301432" y="3227070"/>
            <a:ext cx="5504815" cy="26517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4111248"/>
      </p:ext>
    </p:extLst>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592F-CA52-44BD-AEE0-01020324308E}"/>
              </a:ext>
            </a:extLst>
          </p:cNvPr>
          <p:cNvSpPr>
            <a:spLocks noGrp="1"/>
          </p:cNvSpPr>
          <p:nvPr>
            <p:ph type="ctrTitle"/>
          </p:nvPr>
        </p:nvSpPr>
        <p:spPr>
          <a:xfrm>
            <a:off x="3233836" y="3429000"/>
            <a:ext cx="7132637" cy="1420772"/>
          </a:xfrm>
        </p:spPr>
        <p:txBody>
          <a:bodyPr>
            <a:noAutofit/>
          </a:bodyPr>
          <a:lstStyle/>
          <a:p>
            <a:r>
              <a:rPr lang="en-US" sz="32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CHAPTER:3</a:t>
            </a:r>
            <a:br>
              <a:rPr lang="en-US" sz="8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6000" dirty="0">
                <a:effectLst/>
                <a:latin typeface="Times New Roman" panose="02020603050405020304" pitchFamily="18" charset="0"/>
                <a:ea typeface="Times New Roman" panose="02020603050405020304" pitchFamily="18" charset="0"/>
              </a:rPr>
              <a:t>ABSTRACT</a:t>
            </a:r>
            <a:endParaRPr lang="en-IN" sz="60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42F42D3-8675-4BD3-A3DC-803B0E471C1A}"/>
              </a:ext>
            </a:extLst>
          </p:cNvPr>
          <p:cNvSpPr>
            <a:spLocks noGrp="1"/>
          </p:cNvSpPr>
          <p:nvPr>
            <p:ph type="sldNum" sz="quarter" idx="12"/>
          </p:nvPr>
        </p:nvSpPr>
        <p:spPr/>
        <p:txBody>
          <a:bodyPr/>
          <a:lstStyle/>
          <a:p>
            <a:fld id="{9E159A74-5383-4DEF-B0EB-E4482EF1CEF5}" type="slidenum">
              <a:rPr lang="en-IN" smtClean="0"/>
              <a:pPr/>
              <a:t>9</a:t>
            </a:fld>
            <a:endParaRPr lang="en-IN"/>
          </a:p>
        </p:txBody>
      </p:sp>
      <p:sp>
        <p:nvSpPr>
          <p:cNvPr id="4" name="TextBox 3">
            <a:extLst>
              <a:ext uri="{FF2B5EF4-FFF2-40B4-BE49-F238E27FC236}">
                <a16:creationId xmlns:a16="http://schemas.microsoft.com/office/drawing/2014/main" id="{DC0370A3-4429-4E57-AE05-E85F4D782FD0}"/>
              </a:ext>
            </a:extLst>
          </p:cNvPr>
          <p:cNvSpPr txBox="1"/>
          <p:nvPr/>
        </p:nvSpPr>
        <p:spPr>
          <a:xfrm>
            <a:off x="2492667" y="3587410"/>
            <a:ext cx="713792" cy="923330"/>
          </a:xfrm>
          <a:prstGeom prst="rect">
            <a:avLst/>
          </a:prstGeom>
          <a:noFill/>
        </p:spPr>
        <p:txBody>
          <a:bodyPr wrap="square" rtlCol="0">
            <a:spAutoFit/>
          </a:bodyPr>
          <a:lstStyle/>
          <a:p>
            <a:r>
              <a:rPr lang="en-US" sz="5400" b="1" dirty="0">
                <a:solidFill>
                  <a:schemeClr val="bg1"/>
                </a:solidFill>
                <a:latin typeface="Calibri" panose="020F0502020204030204" pitchFamily="34" charset="0"/>
                <a:cs typeface="Calibri" panose="020F0502020204030204" pitchFamily="34" charset="0"/>
              </a:rPr>
              <a:t>3.</a:t>
            </a:r>
            <a:endParaRPr lang="en-IN"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450238"/>
      </p:ext>
    </p:extLst>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90</a:t>
            </a:fld>
            <a:endParaRPr lang="en-IN"/>
          </a:p>
        </p:txBody>
      </p:sp>
      <p:pic>
        <p:nvPicPr>
          <p:cNvPr id="3" name="Picture 2">
            <a:extLst>
              <a:ext uri="{FF2B5EF4-FFF2-40B4-BE49-F238E27FC236}">
                <a16:creationId xmlns:a16="http://schemas.microsoft.com/office/drawing/2014/main" id="{FEA7994F-71E7-3F79-5841-D8EDC95D55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075" b="9188"/>
          <a:stretch/>
        </p:blipFill>
        <p:spPr bwMode="auto">
          <a:xfrm>
            <a:off x="1334452" y="574040"/>
            <a:ext cx="5641975" cy="27432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335D245-F8B7-433B-7AE9-6D5336CB8F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45" b="20262"/>
          <a:stretch/>
        </p:blipFill>
        <p:spPr bwMode="auto">
          <a:xfrm>
            <a:off x="1471612" y="3317240"/>
            <a:ext cx="5504815" cy="2164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9252512"/>
      </p:ext>
    </p:extLst>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91</a:t>
            </a:fld>
            <a:endParaRPr lang="en-IN"/>
          </a:p>
        </p:txBody>
      </p:sp>
      <p:pic>
        <p:nvPicPr>
          <p:cNvPr id="3" name="Picture 2">
            <a:extLst>
              <a:ext uri="{FF2B5EF4-FFF2-40B4-BE49-F238E27FC236}">
                <a16:creationId xmlns:a16="http://schemas.microsoft.com/office/drawing/2014/main" id="{BEA84A8A-EA80-A3CB-717D-B57C489512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582" b="5004"/>
          <a:stretch/>
        </p:blipFill>
        <p:spPr bwMode="auto">
          <a:xfrm>
            <a:off x="874712" y="323850"/>
            <a:ext cx="5504815" cy="261366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047D596-72D4-F528-335D-815032FD8F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829" b="5496"/>
          <a:stretch/>
        </p:blipFill>
        <p:spPr bwMode="auto">
          <a:xfrm>
            <a:off x="874712" y="2937510"/>
            <a:ext cx="5504815" cy="2590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4479667"/>
      </p:ext>
    </p:extLst>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92</a:t>
            </a:fld>
            <a:endParaRPr lang="en-IN"/>
          </a:p>
        </p:txBody>
      </p:sp>
      <p:pic>
        <p:nvPicPr>
          <p:cNvPr id="3" name="Picture 2">
            <a:extLst>
              <a:ext uri="{FF2B5EF4-FFF2-40B4-BE49-F238E27FC236}">
                <a16:creationId xmlns:a16="http://schemas.microsoft.com/office/drawing/2014/main" id="{C763940E-EFB8-B5B8-0C50-959359792D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352" b="19524"/>
          <a:stretch/>
        </p:blipFill>
        <p:spPr bwMode="auto">
          <a:xfrm>
            <a:off x="1199832" y="397510"/>
            <a:ext cx="5504815" cy="22021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CEEF8A0-7BED-FD5E-C3C9-3724EA8BA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14" b="5742"/>
          <a:stretch/>
        </p:blipFill>
        <p:spPr bwMode="auto">
          <a:xfrm>
            <a:off x="1199832" y="2599690"/>
            <a:ext cx="5504815" cy="26517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8965354"/>
      </p:ext>
    </p:extLst>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93</a:t>
            </a:fld>
            <a:endParaRPr lang="en-IN"/>
          </a:p>
        </p:txBody>
      </p:sp>
      <p:pic>
        <p:nvPicPr>
          <p:cNvPr id="3" name="Picture 2">
            <a:extLst>
              <a:ext uri="{FF2B5EF4-FFF2-40B4-BE49-F238E27FC236}">
                <a16:creationId xmlns:a16="http://schemas.microsoft.com/office/drawing/2014/main" id="{1A249AF3-D482-3570-0E1A-36ED2CCA62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932" b="10910"/>
          <a:stretch/>
        </p:blipFill>
        <p:spPr bwMode="auto">
          <a:xfrm>
            <a:off x="1077912" y="756920"/>
            <a:ext cx="5504815" cy="16459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0D44B29-0ECA-B363-29EA-C0D270F5D5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321" b="5743"/>
          <a:stretch/>
        </p:blipFill>
        <p:spPr bwMode="auto">
          <a:xfrm>
            <a:off x="1077912" y="2402840"/>
            <a:ext cx="5504815" cy="2567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1974208"/>
      </p:ext>
    </p:extLst>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94</a:t>
            </a:fld>
            <a:endParaRPr lang="en-IN"/>
          </a:p>
        </p:txBody>
      </p:sp>
      <p:pic>
        <p:nvPicPr>
          <p:cNvPr id="3" name="Picture 2">
            <a:extLst>
              <a:ext uri="{FF2B5EF4-FFF2-40B4-BE49-F238E27FC236}">
                <a16:creationId xmlns:a16="http://schemas.microsoft.com/office/drawing/2014/main" id="{C90DC465-BE82-37E2-D186-6B8C3237E9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90" b="7219"/>
          <a:stretch/>
        </p:blipFill>
        <p:spPr bwMode="auto">
          <a:xfrm>
            <a:off x="1220152" y="502920"/>
            <a:ext cx="5504815" cy="25603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47A8A1-FEFA-D162-218D-25D20F56D5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14" b="5496"/>
          <a:stretch/>
        </p:blipFill>
        <p:spPr bwMode="auto">
          <a:xfrm>
            <a:off x="1220151" y="3074670"/>
            <a:ext cx="5504815"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4505261"/>
      </p:ext>
    </p:extLst>
  </p:cSld>
  <p:clrMapOvr>
    <a:masterClrMapping/>
  </p:clrMapOvr>
  <p:transition spd="slow">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95</a:t>
            </a:fld>
            <a:endParaRPr lang="en-IN"/>
          </a:p>
        </p:txBody>
      </p:sp>
      <p:pic>
        <p:nvPicPr>
          <p:cNvPr id="3" name="Picture 2">
            <a:extLst>
              <a:ext uri="{FF2B5EF4-FFF2-40B4-BE49-F238E27FC236}">
                <a16:creationId xmlns:a16="http://schemas.microsoft.com/office/drawing/2014/main" id="{4039F40F-F73F-88D2-B449-9D5890F15C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597" b="24939"/>
          <a:stretch/>
        </p:blipFill>
        <p:spPr bwMode="auto">
          <a:xfrm>
            <a:off x="813752" y="668020"/>
            <a:ext cx="5504815" cy="20269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1F02496-A45B-4159-B9B9-E32278FC64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06" b="6481"/>
          <a:stretch/>
        </p:blipFill>
        <p:spPr bwMode="auto">
          <a:xfrm>
            <a:off x="813752" y="2694940"/>
            <a:ext cx="5504815" cy="2613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7286415"/>
      </p:ext>
    </p:extLst>
  </p:cSld>
  <p:clrMapOvr>
    <a:masterClrMapping/>
  </p:clrMapOvr>
  <p:transition spd="slow">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96</a:t>
            </a:fld>
            <a:endParaRPr lang="en-IN"/>
          </a:p>
        </p:txBody>
      </p:sp>
      <p:pic>
        <p:nvPicPr>
          <p:cNvPr id="3" name="Picture 2">
            <a:extLst>
              <a:ext uri="{FF2B5EF4-FFF2-40B4-BE49-F238E27FC236}">
                <a16:creationId xmlns:a16="http://schemas.microsoft.com/office/drawing/2014/main" id="{4A34350A-0FE5-F594-0E90-74FC69694A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859" b="6480"/>
          <a:stretch/>
        </p:blipFill>
        <p:spPr bwMode="auto">
          <a:xfrm>
            <a:off x="895032" y="452120"/>
            <a:ext cx="5504815" cy="26212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D23E5F7-5D77-49C5-190C-A98E54517A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22" b="27154"/>
          <a:stretch/>
        </p:blipFill>
        <p:spPr bwMode="auto">
          <a:xfrm>
            <a:off x="895032" y="3073400"/>
            <a:ext cx="5504815" cy="2004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9024238"/>
      </p:ext>
    </p:extLst>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97</a:t>
            </a:fld>
            <a:endParaRPr lang="en-IN"/>
          </a:p>
        </p:txBody>
      </p:sp>
      <p:pic>
        <p:nvPicPr>
          <p:cNvPr id="3" name="Picture 2">
            <a:extLst>
              <a:ext uri="{FF2B5EF4-FFF2-40B4-BE49-F238E27FC236}">
                <a16:creationId xmlns:a16="http://schemas.microsoft.com/office/drawing/2014/main" id="{8C75827B-F2BF-4114-4984-54453FEF66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336" b="5496"/>
          <a:stretch/>
        </p:blipFill>
        <p:spPr bwMode="auto">
          <a:xfrm>
            <a:off x="1016952" y="520700"/>
            <a:ext cx="5504815" cy="26060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B34BAE1-D11B-7393-F7CA-90E52B87F4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14" b="5989"/>
          <a:stretch/>
        </p:blipFill>
        <p:spPr bwMode="auto">
          <a:xfrm>
            <a:off x="1016952" y="3126740"/>
            <a:ext cx="5504815" cy="2644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2930808"/>
      </p:ext>
    </p:extLst>
  </p:cSld>
  <p:clrMapOvr>
    <a:masterClrMapping/>
  </p:clrMapOvr>
  <p:transition spd="slow">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98</a:t>
            </a:fld>
            <a:endParaRPr lang="en-IN"/>
          </a:p>
        </p:txBody>
      </p:sp>
      <p:pic>
        <p:nvPicPr>
          <p:cNvPr id="3" name="Picture 2">
            <a:extLst>
              <a:ext uri="{FF2B5EF4-FFF2-40B4-BE49-F238E27FC236}">
                <a16:creationId xmlns:a16="http://schemas.microsoft.com/office/drawing/2014/main" id="{DCD68DC0-0B63-7D5D-EA3D-0D0AFBB07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05" b="12880"/>
          <a:stretch/>
        </p:blipFill>
        <p:spPr bwMode="auto">
          <a:xfrm>
            <a:off x="1037272" y="636270"/>
            <a:ext cx="5504815" cy="24155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E104E06-BEB2-3301-CFB2-4DEFDA6985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06" r="81451" b="54471"/>
          <a:stretch/>
        </p:blipFill>
        <p:spPr bwMode="auto">
          <a:xfrm>
            <a:off x="599756" y="3249930"/>
            <a:ext cx="4411980" cy="3162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190971"/>
      </p:ext>
    </p:extLst>
  </p:cSld>
  <p:clrMapOvr>
    <a:masterClrMapping/>
  </p:clrMapOvr>
  <p:transition spd="slow">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333DE6-BC94-472C-B331-BF5D280C10CF}"/>
              </a:ext>
            </a:extLst>
          </p:cNvPr>
          <p:cNvSpPr>
            <a:spLocks noGrp="1"/>
          </p:cNvSpPr>
          <p:nvPr>
            <p:ph type="sldNum" sz="quarter" idx="11"/>
          </p:nvPr>
        </p:nvSpPr>
        <p:spPr/>
        <p:txBody>
          <a:bodyPr/>
          <a:lstStyle/>
          <a:p>
            <a:fld id="{9E159A74-5383-4DEF-B0EB-E4482EF1CEF5}" type="slidenum">
              <a:rPr lang="en-IN" smtClean="0"/>
              <a:pPr/>
              <a:t>99</a:t>
            </a:fld>
            <a:endParaRPr lang="en-IN"/>
          </a:p>
        </p:txBody>
      </p:sp>
      <p:pic>
        <p:nvPicPr>
          <p:cNvPr id="3" name="Picture 2">
            <a:extLst>
              <a:ext uri="{FF2B5EF4-FFF2-40B4-BE49-F238E27FC236}">
                <a16:creationId xmlns:a16="http://schemas.microsoft.com/office/drawing/2014/main" id="{E731DFF5-3496-F7F6-11F4-A200E98FAD2B}"/>
              </a:ext>
            </a:extLst>
          </p:cNvPr>
          <p:cNvPicPr>
            <a:picLocks noChangeAspect="1"/>
          </p:cNvPicPr>
          <p:nvPr/>
        </p:nvPicPr>
        <p:blipFill rotWithShape="1">
          <a:blip r:embed="rId2"/>
          <a:srcRect l="11766" t="22395" r="13346" b="16571"/>
          <a:stretch/>
        </p:blipFill>
        <p:spPr bwMode="auto">
          <a:xfrm>
            <a:off x="1112520" y="697230"/>
            <a:ext cx="5394960" cy="2476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5962885"/>
      </p:ext>
    </p:extLst>
  </p:cSld>
  <p:clrMapOvr>
    <a:masterClrMapping/>
  </p:clrMapOvr>
  <p:transition spd="slow">
    <p:zo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extLst>
    <a:ext uri="{05A4C25C-085E-4340-85A3-A5531E510DB2}">
      <thm15:themeFamily xmlns:thm15="http://schemas.microsoft.com/office/thememl/2012/main" name="Theme1" id="{755E5E0B-C9E4-47EC-9AE8-7E1316BBFE7D}" vid="{AA846EEF-A854-4629-AF25-3EB437A6FC43}"/>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
  <TotalTime>230</TotalTime>
  <Words>5680</Words>
  <Application>Microsoft Office PowerPoint</Application>
  <PresentationFormat>Widescreen</PresentationFormat>
  <Paragraphs>550</Paragraphs>
  <Slides>101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Arial</vt:lpstr>
      <vt:lpstr>Calibri</vt:lpstr>
      <vt:lpstr>Century Schoolbook</vt:lpstr>
      <vt:lpstr>Comic Sans MS</vt:lpstr>
      <vt:lpstr>Karla</vt:lpstr>
      <vt:lpstr>Segoe UI</vt:lpstr>
      <vt:lpstr>Symbol</vt:lpstr>
      <vt:lpstr>Times New Roman</vt:lpstr>
      <vt:lpstr>Verdana</vt:lpstr>
      <vt:lpstr>Wingdings</vt:lpstr>
      <vt:lpstr>Wingdings 2</vt:lpstr>
      <vt:lpstr>ZapfDingbats</vt:lpstr>
      <vt:lpstr>Theme1</vt:lpstr>
      <vt:lpstr>PowerPoint Presentation</vt:lpstr>
      <vt:lpstr>PowerPoint Presentation</vt:lpstr>
      <vt:lpstr>PowerPoint Presentation</vt:lpstr>
      <vt:lpstr> CHAPTER:1 INTERNSHIP CERTIFICATES</vt:lpstr>
      <vt:lpstr>PowerPoint Presentation</vt:lpstr>
      <vt:lpstr>PowerPoint Presentation</vt:lpstr>
      <vt:lpstr> </vt:lpstr>
      <vt:lpstr>PowerPoint Presentation</vt:lpstr>
      <vt:lpstr>CHAPTER:3 ABSTRACT</vt:lpstr>
      <vt:lpstr>PowerPoint Presentation</vt:lpstr>
      <vt:lpstr>CHAPTER:4 DAY – WISE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chapter:5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chapter:6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Yukta Gurnani</dc:creator>
  <cp:lastModifiedBy>Yukta Gurnani</cp:lastModifiedBy>
  <cp:revision>52</cp:revision>
  <dcterms:created xsi:type="dcterms:W3CDTF">2022-07-20T17:20:21Z</dcterms:created>
  <dcterms:modified xsi:type="dcterms:W3CDTF">2023-03-09T09:39:30Z</dcterms:modified>
</cp:coreProperties>
</file>